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97" r:id="rId3"/>
    <p:sldId id="340" r:id="rId4"/>
    <p:sldId id="305" r:id="rId5"/>
    <p:sldId id="257" r:id="rId6"/>
    <p:sldId id="449" r:id="rId7"/>
    <p:sldId id="567" r:id="rId8"/>
    <p:sldId id="402" r:id="rId9"/>
    <p:sldId id="406" r:id="rId10"/>
    <p:sldId id="405" r:id="rId11"/>
    <p:sldId id="404" r:id="rId12"/>
    <p:sldId id="380" r:id="rId13"/>
    <p:sldId id="383" r:id="rId14"/>
    <p:sldId id="569" r:id="rId15"/>
    <p:sldId id="258" r:id="rId16"/>
    <p:sldId id="570" r:id="rId17"/>
    <p:sldId id="261" r:id="rId18"/>
    <p:sldId id="572" r:id="rId19"/>
    <p:sldId id="263" r:id="rId20"/>
    <p:sldId id="264" r:id="rId21"/>
    <p:sldId id="265" r:id="rId22"/>
    <p:sldId id="267" r:id="rId23"/>
    <p:sldId id="571" r:id="rId24"/>
    <p:sldId id="268" r:id="rId25"/>
    <p:sldId id="269" r:id="rId26"/>
    <p:sldId id="271" r:id="rId27"/>
    <p:sldId id="272" r:id="rId28"/>
    <p:sldId id="273" r:id="rId29"/>
    <p:sldId id="491" r:id="rId30"/>
    <p:sldId id="486" r:id="rId31"/>
    <p:sldId id="460" r:id="rId32"/>
    <p:sldId id="484" r:id="rId33"/>
    <p:sldId id="485" r:id="rId34"/>
    <p:sldId id="477" r:id="rId35"/>
    <p:sldId id="462" r:id="rId36"/>
    <p:sldId id="465" r:id="rId37"/>
    <p:sldId id="461" r:id="rId38"/>
    <p:sldId id="463" r:id="rId39"/>
    <p:sldId id="466" r:id="rId40"/>
    <p:sldId id="482" r:id="rId41"/>
    <p:sldId id="480" r:id="rId42"/>
    <p:sldId id="385" r:id="rId43"/>
    <p:sldId id="423" r:id="rId44"/>
    <p:sldId id="432" r:id="rId45"/>
    <p:sldId id="443" r:id="rId46"/>
    <p:sldId id="481" r:id="rId47"/>
    <p:sldId id="453" r:id="rId48"/>
    <p:sldId id="471" r:id="rId49"/>
    <p:sldId id="472" r:id="rId50"/>
    <p:sldId id="470" r:id="rId51"/>
    <p:sldId id="44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ROSSBACH" initials="CR" lastIdx="3" clrIdx="0">
    <p:extLst>
      <p:ext uri="{19B8F6BF-5375-455C-9EA6-DF929625EA0E}">
        <p15:presenceInfo xmlns:p15="http://schemas.microsoft.com/office/powerpoint/2012/main" userId="8c2027a066548e8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27"/>
    <p:restoredTop sz="96405"/>
  </p:normalViewPr>
  <p:slideViewPr>
    <p:cSldViewPr snapToGrid="0">
      <p:cViewPr varScale="1">
        <p:scale>
          <a:sx n="114" d="100"/>
          <a:sy n="114" d="100"/>
        </p:scale>
        <p:origin x="19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6T12:18:55.612" idx="2">
    <p:pos x="10" y="10"/>
    <p:text>Need a picture of a map from global to local id space</p:text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6T12:08:49.997" idx="1">
    <p:pos x="10" y="10"/>
    <p:text>Need an illustration of CSR before/after</p:text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6T12:22:27.958" idx="3">
    <p:pos x="10" y="10"/>
    <p:text>This does not show the difficult case</p:text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17EF6-FDB4-1740-A3F0-09ACDA6716D7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76601-3FDE-3644-9FF5-608E15594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03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DBEAD9-EA6C-4E57-BB38-D033D0D5D47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458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5d03654d24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5d03654d24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5d03654d2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5d03654d2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all blue things to grey (you think it is green)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5d03654d24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5d03654d24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d03654d2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d03654d24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Re-label the edges to make this hard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d03654d2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d03654d24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Re-label the edges to make this hard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5704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a443d434d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a443d434d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43d434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a443d434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5d03654d24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5d03654d24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5d03654d24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5d03654d24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Actually put a tombstone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5d03654d24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5d03654d24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A02F0-E285-4087-94E4-8086722C18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0604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9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Animation in the code.</a:t>
            </a:r>
          </a:p>
          <a:p>
            <a:r>
              <a:rPr lang="en-US" dirty="0"/>
              <a:t>Include </a:t>
            </a:r>
            <a:r>
              <a:rPr lang="en-US" dirty="0" err="1"/>
              <a:t>do_all</a:t>
            </a:r>
            <a:r>
              <a:rPr lang="en-US" dirty="0"/>
              <a:t> </a:t>
            </a:r>
          </a:p>
          <a:p>
            <a:r>
              <a:rPr lang="en-US" dirty="0"/>
              <a:t>And node attributes</a:t>
            </a:r>
          </a:p>
          <a:p>
            <a:r>
              <a:rPr lang="en-US" dirty="0"/>
              <a:t>Just this much code….. Simple code + compiler will handle everything</a:t>
            </a:r>
          </a:p>
          <a:p>
            <a:endParaRPr lang="en-US" dirty="0"/>
          </a:p>
          <a:p>
            <a:r>
              <a:rPr lang="en-US" dirty="0"/>
              <a:t>nothing distributed , nothing device specific;… don’t read the code + this is all the code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00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6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560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201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38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273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074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16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54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746F96-AE88-4403-BB41-FBB976B2D9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Consistency vs isolation</a:t>
            </a:r>
          </a:p>
        </p:txBody>
      </p:sp>
    </p:spTree>
    <p:extLst>
      <p:ext uri="{BB962C8B-B14F-4D97-AF65-F5344CB8AC3E}">
        <p14:creationId xmlns:p14="http://schemas.microsoft.com/office/powerpoint/2010/main" val="239620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275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After doing the required transformations, we will now look at how compiler analyses the code and inserts the communication for distributed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871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83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272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23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902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look at how Abelian inserts 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799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447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739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686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68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Graph analytics:</a:t>
            </a:r>
          </a:p>
          <a:p>
            <a:r>
              <a:rPr lang="en-US"/>
              <a:t>1. random memory access</a:t>
            </a:r>
          </a:p>
          <a:p>
            <a:r>
              <a:rPr lang="en-US"/>
              <a:t>2. unpredictable control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31FF2-14A7-124E-BF0F-76FCE4C66B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123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2533" dirty="0">
                <a:solidFill>
                  <a:schemeClr val="tx1"/>
                </a:solidFill>
              </a:rPr>
              <a:t>Additional information from Abelian: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Abelian precisely identifies abstract </a:t>
            </a:r>
            <a:r>
              <a:rPr lang="en-US" sz="2200" b="1" dirty="0">
                <a:solidFill>
                  <a:schemeClr val="tx1"/>
                </a:solidFill>
              </a:rPr>
              <a:t>read</a:t>
            </a:r>
            <a:r>
              <a:rPr lang="en-US" sz="2200" dirty="0">
                <a:solidFill>
                  <a:schemeClr val="tx1"/>
                </a:solidFill>
              </a:rPr>
              <a:t> and </a:t>
            </a:r>
            <a:r>
              <a:rPr lang="en-US" sz="2200" b="1" dirty="0">
                <a:solidFill>
                  <a:schemeClr val="tx1"/>
                </a:solidFill>
              </a:rPr>
              <a:t>write</a:t>
            </a:r>
            <a:r>
              <a:rPr lang="en-US" sz="2200" dirty="0">
                <a:solidFill>
                  <a:schemeClr val="tx1"/>
                </a:solidFill>
              </a:rPr>
              <a:t> location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Exploits Gluon’s structural invariant optimization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97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It adds extra logic to check and set/invalidate sync flags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2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19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Host-to-device and inter-host communication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and plugin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697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4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553ab29bb9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553ab29bb9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text for what is what; add animations if time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4660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553ab29bb9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553ab29bb9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text for what is what; add animations if time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FAC04-1364-C141-88DA-3C9BA2066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F9243-0760-F724-16D6-25597C450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3E805-E881-D051-92B2-AD413A0F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B1C-7DAF-5E01-BECC-884721D8E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E68D4-FA1E-4C32-0FBB-D47ACE75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8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A59ED-A296-AAA3-044D-70658646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D48EF5-BA95-4748-E895-6B06FB1EE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54FDF-3091-F59C-09B3-476E106BB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07C00-2BE4-9385-2C83-3C131029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3C625-0D46-66C3-E220-83FB42DFC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37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28D7E0-35B5-8564-3F86-5EDF31776F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4BFE6-3D63-2DD6-648A-D7AAD90F0D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DD49-E95A-CC62-B3D1-71ADE3B26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8FBBC-3F11-379F-CEC7-0FBC5E75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16597-BCB3-A948-AFE8-ED7A0DFC6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72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9356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47809-A8A0-CDD4-712B-BF02467F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48548-25DE-0A4D-74EF-5B7235319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B8EC1-DD99-D02C-7704-C086DA037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97062-CAB1-3A93-BD2B-D8206A175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4B5B3-E2DC-0B95-677A-33285E32D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76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77EC-146C-F0F2-DBFE-7F84EA214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3C80E-2011-5799-1E81-FDE776BFA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F5737-1FB4-FABD-607A-BE325755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E0BF8-9B0E-8166-B42E-1D048EB4B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1B72D-D982-E578-719E-14F0DDB0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4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99A6D-167E-3F84-AFE9-63BE5079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E08ED-5CDB-4E0C-5366-E571CB523F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1CF59-9285-6ED5-834B-4953731CA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9AF6F4-2D12-DB73-F7D3-E11896E96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9B5C6-0A24-522F-FCFD-588CC049D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61976E-F3EC-7B1A-D1B2-BDCFA2520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4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94D9E-8C5B-5EBC-47BD-70FC03DB9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1A3D8-7ECF-47B5-EA43-257718703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C67D4-1514-785F-973D-CF45D5A23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29CCF2-75BF-36DA-A08B-D3F051727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704E1C-28C9-23A1-0CA0-122490E1A6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825A57-7DB1-4C00-C7C2-18FA6422E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A70817-5C4E-D5A9-3E18-2753EA2F3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4B287D-6401-B30F-3B4B-1EBA6228D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07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BB6D-D32D-ED3D-17CA-19465162D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EE399-7B8E-A04E-BABC-93CDBB683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0C8E3-7265-19DC-9DC3-10F54CF57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DDA67-FF75-7B7F-B323-31C4DCD2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4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C5AC60-3306-34F1-589A-5E946236D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5653B-3BB5-7C5F-42DE-5E8A5E28A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270D6-35E3-D035-E378-F2AA18DC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71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8CD4F-D720-7A18-3216-4E4CECF57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EFB64-BD71-D8CD-4010-B73C8E764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20CD7-2DC1-9E79-D917-719BEC90B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93A6F8-E92D-73B6-907D-CFAE6C41B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A58086-668C-F71E-9C14-B14F13A2A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38102-DA57-1F4A-DEFD-72D67B78E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11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BC86-184F-AEC4-239B-28851DE58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42F964-5818-436D-BAAF-7BC22CCC9E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AF318-7606-1FBC-CA37-5A047EAAF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9B843-4531-C56C-A6D4-EB5FBB463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9E80E-9D4A-2139-3A77-D5BB46569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B50FF-1367-0066-7815-FE7BEA30C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4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0B94D1-6283-A8E5-22F9-6CF075E0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46038-EC43-0641-F36F-10A11D0C6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48B10-C1DC-324A-5DDA-88E73E0937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56115-9D91-184D-9BBE-C2092296BAE1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868C5-5D8A-950C-F667-F95BD2291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D38B9-F1D4-BD4D-E69D-A7A573DAA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67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910A-3D87-3C9E-2DBB-8FF0855638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UT Runtime/Systems</a:t>
            </a:r>
            <a:br>
              <a:rPr lang="en-US" dirty="0"/>
            </a:br>
            <a:r>
              <a:rPr lang="en-US" dirty="0"/>
              <a:t>PANDO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44528D-DBE4-398F-29F9-7409248CC1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86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F2A2-56BD-42A4-91CF-97F8D723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Partitioning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E8547-3746-4D63-B8DF-D8677B4DAA24}"/>
              </a:ext>
            </a:extLst>
          </p:cNvPr>
          <p:cNvSpPr/>
          <p:nvPr/>
        </p:nvSpPr>
        <p:spPr>
          <a:xfrm>
            <a:off x="415602" y="303846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EB029C-19DB-4671-90B0-DB6D92A5FE0D}"/>
              </a:ext>
            </a:extLst>
          </p:cNvPr>
          <p:cNvSpPr/>
          <p:nvPr/>
        </p:nvSpPr>
        <p:spPr>
          <a:xfrm>
            <a:off x="113749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8F74A4-72C0-4034-ACA9-1CEF1EA6422E}"/>
              </a:ext>
            </a:extLst>
          </p:cNvPr>
          <p:cNvSpPr/>
          <p:nvPr/>
        </p:nvSpPr>
        <p:spPr>
          <a:xfrm>
            <a:off x="206125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7B7249-A182-4131-A87E-39CC3989E066}"/>
              </a:ext>
            </a:extLst>
          </p:cNvPr>
          <p:cNvSpPr/>
          <p:nvPr/>
        </p:nvSpPr>
        <p:spPr>
          <a:xfrm>
            <a:off x="2787312" y="302409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70E269-1A30-480F-8C88-F43CA99BFA8F}"/>
              </a:ext>
            </a:extLst>
          </p:cNvPr>
          <p:cNvSpPr/>
          <p:nvPr/>
        </p:nvSpPr>
        <p:spPr>
          <a:xfrm>
            <a:off x="113749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A35E01-35C1-4E32-9443-A2AEA3D0474A}"/>
              </a:ext>
            </a:extLst>
          </p:cNvPr>
          <p:cNvSpPr/>
          <p:nvPr/>
        </p:nvSpPr>
        <p:spPr>
          <a:xfrm>
            <a:off x="206125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9DC3B9-DC3F-4BA3-A3FB-D4FDDE730425}"/>
              </a:ext>
            </a:extLst>
          </p:cNvPr>
          <p:cNvSpPr/>
          <p:nvPr/>
        </p:nvSpPr>
        <p:spPr>
          <a:xfrm>
            <a:off x="1138504" y="43881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FB0745-C076-410B-AD07-80C70B686D9A}"/>
              </a:ext>
            </a:extLst>
          </p:cNvPr>
          <p:cNvSpPr/>
          <p:nvPr/>
        </p:nvSpPr>
        <p:spPr>
          <a:xfrm>
            <a:off x="2048139" y="43894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DC7D97-9681-4A27-B363-4F9A6ABB1BAE}"/>
              </a:ext>
            </a:extLst>
          </p:cNvPr>
          <p:cNvSpPr/>
          <p:nvPr/>
        </p:nvSpPr>
        <p:spPr>
          <a:xfrm>
            <a:off x="415600" y="390741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C18E21-9EC6-49A9-8998-8F656DFA09F5}"/>
              </a:ext>
            </a:extLst>
          </p:cNvPr>
          <p:cNvSpPr/>
          <p:nvPr/>
        </p:nvSpPr>
        <p:spPr>
          <a:xfrm>
            <a:off x="2798096" y="390741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71ED9-B11B-4B71-AFC5-8A7D7C4BAED5}"/>
              </a:ext>
            </a:extLst>
          </p:cNvPr>
          <p:cNvCxnSpPr/>
          <p:nvPr/>
        </p:nvCxnSpPr>
        <p:spPr>
          <a:xfrm>
            <a:off x="701602" y="3320203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4E5A2A-AA17-4DA5-A568-D4A647BE3549}"/>
              </a:ext>
            </a:extLst>
          </p:cNvPr>
          <p:cNvCxnSpPr>
            <a:cxnSpLocks/>
          </p:cNvCxnSpPr>
          <p:nvPr/>
        </p:nvCxnSpPr>
        <p:spPr>
          <a:xfrm flipV="1">
            <a:off x="683629" y="2789145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C4CCB0-7F9D-46C0-A3F1-7D2BFA208917}"/>
              </a:ext>
            </a:extLst>
          </p:cNvPr>
          <p:cNvCxnSpPr>
            <a:cxnSpLocks/>
          </p:cNvCxnSpPr>
          <p:nvPr/>
        </p:nvCxnSpPr>
        <p:spPr>
          <a:xfrm>
            <a:off x="701602" y="4186439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4031FC-2028-4427-B713-8FEDCAAAA3FF}"/>
              </a:ext>
            </a:extLst>
          </p:cNvPr>
          <p:cNvCxnSpPr>
            <a:cxnSpLocks/>
          </p:cNvCxnSpPr>
          <p:nvPr/>
        </p:nvCxnSpPr>
        <p:spPr>
          <a:xfrm flipH="1">
            <a:off x="719724" y="3740740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EA0418-9FDA-48F4-B8AA-3D87276B911F}"/>
              </a:ext>
            </a:extLst>
          </p:cNvPr>
          <p:cNvCxnSpPr>
            <a:cxnSpLocks/>
          </p:cNvCxnSpPr>
          <p:nvPr/>
        </p:nvCxnSpPr>
        <p:spPr>
          <a:xfrm flipH="1">
            <a:off x="644239" y="287091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6FF6F8-DA5C-4D2A-AC24-8EA53F58E675}"/>
              </a:ext>
            </a:extLst>
          </p:cNvPr>
          <p:cNvCxnSpPr>
            <a:cxnSpLocks/>
          </p:cNvCxnSpPr>
          <p:nvPr/>
        </p:nvCxnSpPr>
        <p:spPr>
          <a:xfrm flipV="1">
            <a:off x="1431249" y="2850252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9D45B-A012-44C0-9441-610B4C172FCB}"/>
              </a:ext>
            </a:extLst>
          </p:cNvPr>
          <p:cNvCxnSpPr>
            <a:cxnSpLocks/>
          </p:cNvCxnSpPr>
          <p:nvPr/>
        </p:nvCxnSpPr>
        <p:spPr>
          <a:xfrm>
            <a:off x="1416875" y="282418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C30AFA-0901-44AB-ABD5-E798E4E5F007}"/>
              </a:ext>
            </a:extLst>
          </p:cNvPr>
          <p:cNvCxnSpPr>
            <a:cxnSpLocks/>
          </p:cNvCxnSpPr>
          <p:nvPr/>
        </p:nvCxnSpPr>
        <p:spPr>
          <a:xfrm flipV="1">
            <a:off x="1445628" y="377399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4A3910-0DF1-4E6F-A268-10DDB9671593}"/>
              </a:ext>
            </a:extLst>
          </p:cNvPr>
          <p:cNvCxnSpPr>
            <a:cxnSpLocks/>
          </p:cNvCxnSpPr>
          <p:nvPr/>
        </p:nvCxnSpPr>
        <p:spPr>
          <a:xfrm flipH="1" flipV="1">
            <a:off x="1421457" y="374523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14F5EC-2FBF-4AC8-958F-262712AA1849}"/>
              </a:ext>
            </a:extLst>
          </p:cNvPr>
          <p:cNvCxnSpPr>
            <a:cxnSpLocks/>
          </p:cNvCxnSpPr>
          <p:nvPr/>
        </p:nvCxnSpPr>
        <p:spPr>
          <a:xfrm flipV="1">
            <a:off x="1474383" y="4546779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7FCA54-C772-4147-B65E-A80A6C43370B}"/>
              </a:ext>
            </a:extLst>
          </p:cNvPr>
          <p:cNvCxnSpPr>
            <a:cxnSpLocks/>
          </p:cNvCxnSpPr>
          <p:nvPr/>
        </p:nvCxnSpPr>
        <p:spPr>
          <a:xfrm flipV="1">
            <a:off x="1485164" y="2713667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2293C9-F9E9-41A1-B3C3-E4D506B87B04}"/>
              </a:ext>
            </a:extLst>
          </p:cNvPr>
          <p:cNvCxnSpPr>
            <a:cxnSpLocks/>
          </p:cNvCxnSpPr>
          <p:nvPr/>
        </p:nvCxnSpPr>
        <p:spPr>
          <a:xfrm flipH="1">
            <a:off x="1474534" y="2633681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631309-008F-433D-B8FC-684EE0EDF176}"/>
              </a:ext>
            </a:extLst>
          </p:cNvPr>
          <p:cNvCxnSpPr>
            <a:cxnSpLocks/>
          </p:cNvCxnSpPr>
          <p:nvPr/>
        </p:nvCxnSpPr>
        <p:spPr>
          <a:xfrm flipH="1">
            <a:off x="2376473" y="330582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CF929-9DB0-4D03-96D8-3EA8E79A6240}"/>
              </a:ext>
            </a:extLst>
          </p:cNvPr>
          <p:cNvCxnSpPr>
            <a:cxnSpLocks/>
          </p:cNvCxnSpPr>
          <p:nvPr/>
        </p:nvCxnSpPr>
        <p:spPr>
          <a:xfrm flipH="1">
            <a:off x="2362092" y="4186439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1C12C8-826C-4E48-A18A-877ABBAAF4BC}"/>
              </a:ext>
            </a:extLst>
          </p:cNvPr>
          <p:cNvCxnSpPr>
            <a:cxnSpLocks/>
          </p:cNvCxnSpPr>
          <p:nvPr/>
        </p:nvCxnSpPr>
        <p:spPr>
          <a:xfrm>
            <a:off x="2361945" y="2813403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239A51-3A26-42A2-841B-2D74767E74AB}"/>
              </a:ext>
            </a:extLst>
          </p:cNvPr>
          <p:cNvCxnSpPr>
            <a:cxnSpLocks/>
          </p:cNvCxnSpPr>
          <p:nvPr/>
        </p:nvCxnSpPr>
        <p:spPr>
          <a:xfrm>
            <a:off x="2951416" y="3348960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75C9A-EEB5-46B0-8B67-7778E3659956}"/>
              </a:ext>
            </a:extLst>
          </p:cNvPr>
          <p:cNvCxnSpPr>
            <a:cxnSpLocks/>
          </p:cNvCxnSpPr>
          <p:nvPr/>
        </p:nvCxnSpPr>
        <p:spPr>
          <a:xfrm>
            <a:off x="2214581" y="2881694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8312CB-BA23-4A63-BD70-EA6C88A7F7E6}"/>
              </a:ext>
            </a:extLst>
          </p:cNvPr>
          <p:cNvCxnSpPr>
            <a:cxnSpLocks/>
          </p:cNvCxnSpPr>
          <p:nvPr/>
        </p:nvCxnSpPr>
        <p:spPr>
          <a:xfrm flipH="1" flipV="1">
            <a:off x="2208619" y="3820721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971260-E32F-48A0-B4A5-0D8E0F93EA7A}"/>
              </a:ext>
            </a:extLst>
          </p:cNvPr>
          <p:cNvCxnSpPr>
            <a:cxnSpLocks/>
          </p:cNvCxnSpPr>
          <p:nvPr/>
        </p:nvCxnSpPr>
        <p:spPr>
          <a:xfrm flipH="1" flipV="1">
            <a:off x="2359580" y="3752427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69545F-B565-4755-B3C1-5A81F558B474}"/>
              </a:ext>
            </a:extLst>
          </p:cNvPr>
          <p:cNvCxnSpPr>
            <a:cxnSpLocks/>
          </p:cNvCxnSpPr>
          <p:nvPr/>
        </p:nvCxnSpPr>
        <p:spPr>
          <a:xfrm flipH="1" flipV="1">
            <a:off x="1487234" y="3648195"/>
            <a:ext cx="553735" cy="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8C366-A687-4553-89FF-61CA12DF9C97}"/>
              </a:ext>
            </a:extLst>
          </p:cNvPr>
          <p:cNvSpPr txBox="1"/>
          <p:nvPr/>
        </p:nvSpPr>
        <p:spPr>
          <a:xfrm>
            <a:off x="415599" y="5681548"/>
            <a:ext cx="2719383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Original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7D7E9-8EC8-416F-B7F5-809258DD017D}"/>
              </a:ext>
            </a:extLst>
          </p:cNvPr>
          <p:cNvSpPr txBox="1"/>
          <p:nvPr/>
        </p:nvSpPr>
        <p:spPr>
          <a:xfrm>
            <a:off x="3363618" y="5674712"/>
            <a:ext cx="5887455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Partitions of the graph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0A002A4-BA10-40BB-9878-88BDA98B59D3}"/>
              </a:ext>
            </a:extLst>
          </p:cNvPr>
          <p:cNvSpPr/>
          <p:nvPr/>
        </p:nvSpPr>
        <p:spPr>
          <a:xfrm>
            <a:off x="3867154" y="2920478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E9E4AFC-F8D6-426E-A51F-57A34512B4F2}"/>
              </a:ext>
            </a:extLst>
          </p:cNvPr>
          <p:cNvSpPr/>
          <p:nvPr/>
        </p:nvSpPr>
        <p:spPr>
          <a:xfrm>
            <a:off x="4589047" y="2439214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5AEE005-B4D2-4C6C-92EC-26B2AABA3E7E}"/>
              </a:ext>
            </a:extLst>
          </p:cNvPr>
          <p:cNvSpPr/>
          <p:nvPr/>
        </p:nvSpPr>
        <p:spPr>
          <a:xfrm>
            <a:off x="4589047" y="3361635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540E3B6-B2CD-4153-B801-03D1993BDCB6}"/>
              </a:ext>
            </a:extLst>
          </p:cNvPr>
          <p:cNvSpPr/>
          <p:nvPr/>
        </p:nvSpPr>
        <p:spPr>
          <a:xfrm>
            <a:off x="4590059" y="4270121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27AA0B4-9053-46AA-AE76-2DC44758FB0C}"/>
              </a:ext>
            </a:extLst>
          </p:cNvPr>
          <p:cNvSpPr/>
          <p:nvPr/>
        </p:nvSpPr>
        <p:spPr>
          <a:xfrm>
            <a:off x="3867154" y="3789429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4153154" y="3202214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4135184" y="2671156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4153154" y="4068451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4171277" y="3622752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4095794" y="275292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4882807" y="2732261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4868427" y="270619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4897182" y="365600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4925936" y="442879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4936720" y="2595678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49D6CAB5-1A2A-42E5-9DC8-39B3A8D86DBF}"/>
              </a:ext>
            </a:extLst>
          </p:cNvPr>
          <p:cNvSpPr/>
          <p:nvPr/>
        </p:nvSpPr>
        <p:spPr>
          <a:xfrm>
            <a:off x="7625656" y="2429310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4B24B4B-28E9-4E9F-8DE3-3CC086FCB437}"/>
              </a:ext>
            </a:extLst>
          </p:cNvPr>
          <p:cNvSpPr/>
          <p:nvPr/>
        </p:nvSpPr>
        <p:spPr>
          <a:xfrm>
            <a:off x="8351708" y="2896194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DCA6061-B6A3-4834-ADDA-7028F4C85D79}"/>
              </a:ext>
            </a:extLst>
          </p:cNvPr>
          <p:cNvSpPr/>
          <p:nvPr/>
        </p:nvSpPr>
        <p:spPr>
          <a:xfrm>
            <a:off x="7625656" y="3351730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5433D52-1E08-44F7-BCEA-DC395C10F09E}"/>
              </a:ext>
            </a:extLst>
          </p:cNvPr>
          <p:cNvSpPr/>
          <p:nvPr/>
        </p:nvSpPr>
        <p:spPr>
          <a:xfrm>
            <a:off x="7612538" y="4261542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96BCCA4-ADAA-4395-B067-D5BBE4008121}"/>
              </a:ext>
            </a:extLst>
          </p:cNvPr>
          <p:cNvSpPr/>
          <p:nvPr/>
        </p:nvSpPr>
        <p:spPr>
          <a:xfrm>
            <a:off x="8362492" y="3779522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6985857" y="3617344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7038935" y="2505786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7940869" y="3177933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7926488" y="4058544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7926341" y="2685509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8515819" y="3221065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7778976" y="2753798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7773015" y="3692827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7923976" y="3624531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7038935" y="3513039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6E9CA992-3744-4AA6-B870-662F534F86D4}"/>
              </a:ext>
            </a:extLst>
          </p:cNvPr>
          <p:cNvSpPr/>
          <p:nvPr/>
        </p:nvSpPr>
        <p:spPr>
          <a:xfrm>
            <a:off x="5525508" y="24265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9505FDB-7EBD-474C-B43C-6C62AB8C9A6A}"/>
              </a:ext>
            </a:extLst>
          </p:cNvPr>
          <p:cNvSpPr/>
          <p:nvPr/>
        </p:nvSpPr>
        <p:spPr>
          <a:xfrm>
            <a:off x="5525508" y="33489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17F919F-D246-4536-AE1A-110AC3CBEB5F}"/>
              </a:ext>
            </a:extLst>
          </p:cNvPr>
          <p:cNvSpPr/>
          <p:nvPr/>
        </p:nvSpPr>
        <p:spPr>
          <a:xfrm>
            <a:off x="5512390" y="425874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C36A7F0A-9B0D-46FB-85A0-00F08BDA4F31}"/>
              </a:ext>
            </a:extLst>
          </p:cNvPr>
          <p:cNvSpPr/>
          <p:nvPr/>
        </p:nvSpPr>
        <p:spPr>
          <a:xfrm>
            <a:off x="6701892" y="242931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0A76AFA-29BF-42D8-854A-C3FE68D6B52E}"/>
              </a:ext>
            </a:extLst>
          </p:cNvPr>
          <p:cNvSpPr/>
          <p:nvPr/>
        </p:nvSpPr>
        <p:spPr>
          <a:xfrm>
            <a:off x="6701892" y="335173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3860470" y="1737713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6701896" y="1749532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3609145" y="1733701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6410463" y="1745519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9021264" y="1740699"/>
            <a:ext cx="275385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Each edge is assigned to a unique host</a:t>
            </a:r>
            <a:endParaRPr lang="en-US" sz="2133">
              <a:cs typeface="Calibri"/>
            </a:endParaRPr>
          </a:p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All edges connect proxy nodes on the same host</a:t>
            </a:r>
            <a:endParaRPr lang="en-US" sz="2133">
              <a:cs typeface="Calibri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3363617" y="180834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9146021" y="180670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6FDCF813-43DD-48AC-A5B2-4565C2F27D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567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104" grpId="0" animBg="1"/>
      <p:bldP spid="119" grpId="0" animBg="1"/>
      <p:bldP spid="1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F2A2-56BD-42A4-91CF-97F8D723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Partitioning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E8547-3746-4D63-B8DF-D8677B4DAA24}"/>
              </a:ext>
            </a:extLst>
          </p:cNvPr>
          <p:cNvSpPr/>
          <p:nvPr/>
        </p:nvSpPr>
        <p:spPr>
          <a:xfrm>
            <a:off x="415602" y="303846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EB029C-19DB-4671-90B0-DB6D92A5FE0D}"/>
              </a:ext>
            </a:extLst>
          </p:cNvPr>
          <p:cNvSpPr/>
          <p:nvPr/>
        </p:nvSpPr>
        <p:spPr>
          <a:xfrm>
            <a:off x="113749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8F74A4-72C0-4034-ACA9-1CEF1EA6422E}"/>
              </a:ext>
            </a:extLst>
          </p:cNvPr>
          <p:cNvSpPr/>
          <p:nvPr/>
        </p:nvSpPr>
        <p:spPr>
          <a:xfrm>
            <a:off x="206125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7B7249-A182-4131-A87E-39CC3989E066}"/>
              </a:ext>
            </a:extLst>
          </p:cNvPr>
          <p:cNvSpPr/>
          <p:nvPr/>
        </p:nvSpPr>
        <p:spPr>
          <a:xfrm>
            <a:off x="2787312" y="302409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70E269-1A30-480F-8C88-F43CA99BFA8F}"/>
              </a:ext>
            </a:extLst>
          </p:cNvPr>
          <p:cNvSpPr/>
          <p:nvPr/>
        </p:nvSpPr>
        <p:spPr>
          <a:xfrm>
            <a:off x="113749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A35E01-35C1-4E32-9443-A2AEA3D0474A}"/>
              </a:ext>
            </a:extLst>
          </p:cNvPr>
          <p:cNvSpPr/>
          <p:nvPr/>
        </p:nvSpPr>
        <p:spPr>
          <a:xfrm>
            <a:off x="206125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9DC3B9-DC3F-4BA3-A3FB-D4FDDE730425}"/>
              </a:ext>
            </a:extLst>
          </p:cNvPr>
          <p:cNvSpPr/>
          <p:nvPr/>
        </p:nvSpPr>
        <p:spPr>
          <a:xfrm>
            <a:off x="1138504" y="43881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FB0745-C076-410B-AD07-80C70B686D9A}"/>
              </a:ext>
            </a:extLst>
          </p:cNvPr>
          <p:cNvSpPr/>
          <p:nvPr/>
        </p:nvSpPr>
        <p:spPr>
          <a:xfrm>
            <a:off x="2048139" y="43894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DC7D97-9681-4A27-B363-4F9A6ABB1BAE}"/>
              </a:ext>
            </a:extLst>
          </p:cNvPr>
          <p:cNvSpPr/>
          <p:nvPr/>
        </p:nvSpPr>
        <p:spPr>
          <a:xfrm>
            <a:off x="415600" y="390741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C18E21-9EC6-49A9-8998-8F656DFA09F5}"/>
              </a:ext>
            </a:extLst>
          </p:cNvPr>
          <p:cNvSpPr/>
          <p:nvPr/>
        </p:nvSpPr>
        <p:spPr>
          <a:xfrm>
            <a:off x="2798096" y="390741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71ED9-B11B-4B71-AFC5-8A7D7C4BAED5}"/>
              </a:ext>
            </a:extLst>
          </p:cNvPr>
          <p:cNvCxnSpPr/>
          <p:nvPr/>
        </p:nvCxnSpPr>
        <p:spPr>
          <a:xfrm>
            <a:off x="701602" y="3320203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4E5A2A-AA17-4DA5-A568-D4A647BE3549}"/>
              </a:ext>
            </a:extLst>
          </p:cNvPr>
          <p:cNvCxnSpPr>
            <a:cxnSpLocks/>
          </p:cNvCxnSpPr>
          <p:nvPr/>
        </p:nvCxnSpPr>
        <p:spPr>
          <a:xfrm flipV="1">
            <a:off x="683629" y="2789145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C4CCB0-7F9D-46C0-A3F1-7D2BFA208917}"/>
              </a:ext>
            </a:extLst>
          </p:cNvPr>
          <p:cNvCxnSpPr>
            <a:cxnSpLocks/>
          </p:cNvCxnSpPr>
          <p:nvPr/>
        </p:nvCxnSpPr>
        <p:spPr>
          <a:xfrm>
            <a:off x="701602" y="4186439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4031FC-2028-4427-B713-8FEDCAAAA3FF}"/>
              </a:ext>
            </a:extLst>
          </p:cNvPr>
          <p:cNvCxnSpPr>
            <a:cxnSpLocks/>
          </p:cNvCxnSpPr>
          <p:nvPr/>
        </p:nvCxnSpPr>
        <p:spPr>
          <a:xfrm flipH="1">
            <a:off x="719724" y="3740740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EA0418-9FDA-48F4-B8AA-3D87276B911F}"/>
              </a:ext>
            </a:extLst>
          </p:cNvPr>
          <p:cNvCxnSpPr>
            <a:cxnSpLocks/>
          </p:cNvCxnSpPr>
          <p:nvPr/>
        </p:nvCxnSpPr>
        <p:spPr>
          <a:xfrm flipH="1">
            <a:off x="644239" y="287091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6FF6F8-DA5C-4D2A-AC24-8EA53F58E675}"/>
              </a:ext>
            </a:extLst>
          </p:cNvPr>
          <p:cNvCxnSpPr>
            <a:cxnSpLocks/>
          </p:cNvCxnSpPr>
          <p:nvPr/>
        </p:nvCxnSpPr>
        <p:spPr>
          <a:xfrm flipV="1">
            <a:off x="1431249" y="2850252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9D45B-A012-44C0-9441-610B4C172FCB}"/>
              </a:ext>
            </a:extLst>
          </p:cNvPr>
          <p:cNvCxnSpPr>
            <a:cxnSpLocks/>
          </p:cNvCxnSpPr>
          <p:nvPr/>
        </p:nvCxnSpPr>
        <p:spPr>
          <a:xfrm>
            <a:off x="1416875" y="282418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C30AFA-0901-44AB-ABD5-E798E4E5F007}"/>
              </a:ext>
            </a:extLst>
          </p:cNvPr>
          <p:cNvCxnSpPr>
            <a:cxnSpLocks/>
          </p:cNvCxnSpPr>
          <p:nvPr/>
        </p:nvCxnSpPr>
        <p:spPr>
          <a:xfrm flipV="1">
            <a:off x="1445628" y="377399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4A3910-0DF1-4E6F-A268-10DDB9671593}"/>
              </a:ext>
            </a:extLst>
          </p:cNvPr>
          <p:cNvCxnSpPr>
            <a:cxnSpLocks/>
          </p:cNvCxnSpPr>
          <p:nvPr/>
        </p:nvCxnSpPr>
        <p:spPr>
          <a:xfrm flipH="1" flipV="1">
            <a:off x="1421457" y="374523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14F5EC-2FBF-4AC8-958F-262712AA1849}"/>
              </a:ext>
            </a:extLst>
          </p:cNvPr>
          <p:cNvCxnSpPr>
            <a:cxnSpLocks/>
          </p:cNvCxnSpPr>
          <p:nvPr/>
        </p:nvCxnSpPr>
        <p:spPr>
          <a:xfrm flipV="1">
            <a:off x="1474383" y="4546779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7FCA54-C772-4147-B65E-A80A6C43370B}"/>
              </a:ext>
            </a:extLst>
          </p:cNvPr>
          <p:cNvCxnSpPr>
            <a:cxnSpLocks/>
          </p:cNvCxnSpPr>
          <p:nvPr/>
        </p:nvCxnSpPr>
        <p:spPr>
          <a:xfrm flipV="1">
            <a:off x="1485164" y="2713667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2293C9-F9E9-41A1-B3C3-E4D506B87B04}"/>
              </a:ext>
            </a:extLst>
          </p:cNvPr>
          <p:cNvCxnSpPr>
            <a:cxnSpLocks/>
          </p:cNvCxnSpPr>
          <p:nvPr/>
        </p:nvCxnSpPr>
        <p:spPr>
          <a:xfrm flipH="1">
            <a:off x="1474534" y="2633681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631309-008F-433D-B8FC-684EE0EDF176}"/>
              </a:ext>
            </a:extLst>
          </p:cNvPr>
          <p:cNvCxnSpPr>
            <a:cxnSpLocks/>
          </p:cNvCxnSpPr>
          <p:nvPr/>
        </p:nvCxnSpPr>
        <p:spPr>
          <a:xfrm flipH="1">
            <a:off x="2376473" y="330582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CF929-9DB0-4D03-96D8-3EA8E79A6240}"/>
              </a:ext>
            </a:extLst>
          </p:cNvPr>
          <p:cNvCxnSpPr>
            <a:cxnSpLocks/>
          </p:cNvCxnSpPr>
          <p:nvPr/>
        </p:nvCxnSpPr>
        <p:spPr>
          <a:xfrm flipH="1">
            <a:off x="2362092" y="4186439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1C12C8-826C-4E48-A18A-877ABBAAF4BC}"/>
              </a:ext>
            </a:extLst>
          </p:cNvPr>
          <p:cNvCxnSpPr>
            <a:cxnSpLocks/>
          </p:cNvCxnSpPr>
          <p:nvPr/>
        </p:nvCxnSpPr>
        <p:spPr>
          <a:xfrm>
            <a:off x="2361945" y="2813403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239A51-3A26-42A2-841B-2D74767E74AB}"/>
              </a:ext>
            </a:extLst>
          </p:cNvPr>
          <p:cNvCxnSpPr>
            <a:cxnSpLocks/>
          </p:cNvCxnSpPr>
          <p:nvPr/>
        </p:nvCxnSpPr>
        <p:spPr>
          <a:xfrm>
            <a:off x="2951416" y="3348960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75C9A-EEB5-46B0-8B67-7778E3659956}"/>
              </a:ext>
            </a:extLst>
          </p:cNvPr>
          <p:cNvCxnSpPr>
            <a:cxnSpLocks/>
          </p:cNvCxnSpPr>
          <p:nvPr/>
        </p:nvCxnSpPr>
        <p:spPr>
          <a:xfrm>
            <a:off x="2214581" y="2881694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8312CB-BA23-4A63-BD70-EA6C88A7F7E6}"/>
              </a:ext>
            </a:extLst>
          </p:cNvPr>
          <p:cNvCxnSpPr>
            <a:cxnSpLocks/>
          </p:cNvCxnSpPr>
          <p:nvPr/>
        </p:nvCxnSpPr>
        <p:spPr>
          <a:xfrm flipH="1" flipV="1">
            <a:off x="2208619" y="3820721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971260-E32F-48A0-B4A5-0D8E0F93EA7A}"/>
              </a:ext>
            </a:extLst>
          </p:cNvPr>
          <p:cNvCxnSpPr>
            <a:cxnSpLocks/>
          </p:cNvCxnSpPr>
          <p:nvPr/>
        </p:nvCxnSpPr>
        <p:spPr>
          <a:xfrm flipH="1" flipV="1">
            <a:off x="2359580" y="3752427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69545F-B565-4755-B3C1-5A81F558B474}"/>
              </a:ext>
            </a:extLst>
          </p:cNvPr>
          <p:cNvCxnSpPr>
            <a:cxnSpLocks/>
          </p:cNvCxnSpPr>
          <p:nvPr/>
        </p:nvCxnSpPr>
        <p:spPr>
          <a:xfrm flipH="1" flipV="1">
            <a:off x="1487234" y="3648195"/>
            <a:ext cx="553735" cy="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8C366-A687-4553-89FF-61CA12DF9C97}"/>
              </a:ext>
            </a:extLst>
          </p:cNvPr>
          <p:cNvSpPr txBox="1"/>
          <p:nvPr/>
        </p:nvSpPr>
        <p:spPr>
          <a:xfrm>
            <a:off x="415599" y="5681548"/>
            <a:ext cx="2719383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Original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7D7E9-8EC8-416F-B7F5-809258DD017D}"/>
              </a:ext>
            </a:extLst>
          </p:cNvPr>
          <p:cNvSpPr txBox="1"/>
          <p:nvPr/>
        </p:nvSpPr>
        <p:spPr>
          <a:xfrm>
            <a:off x="3363618" y="5674712"/>
            <a:ext cx="5887455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Partitions of the graph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0A002A4-BA10-40BB-9878-88BDA98B59D3}"/>
              </a:ext>
            </a:extLst>
          </p:cNvPr>
          <p:cNvSpPr/>
          <p:nvPr/>
        </p:nvSpPr>
        <p:spPr>
          <a:xfrm>
            <a:off x="3867154" y="2920478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E9E4AFC-F8D6-426E-A51F-57A34512B4F2}"/>
              </a:ext>
            </a:extLst>
          </p:cNvPr>
          <p:cNvSpPr/>
          <p:nvPr/>
        </p:nvSpPr>
        <p:spPr>
          <a:xfrm>
            <a:off x="4589047" y="2439214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5AEE005-B4D2-4C6C-92EC-26B2AABA3E7E}"/>
              </a:ext>
            </a:extLst>
          </p:cNvPr>
          <p:cNvSpPr/>
          <p:nvPr/>
        </p:nvSpPr>
        <p:spPr>
          <a:xfrm>
            <a:off x="4589047" y="3361635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540E3B6-B2CD-4153-B801-03D1993BDCB6}"/>
              </a:ext>
            </a:extLst>
          </p:cNvPr>
          <p:cNvSpPr/>
          <p:nvPr/>
        </p:nvSpPr>
        <p:spPr>
          <a:xfrm>
            <a:off x="4590059" y="4270121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27AA0B4-9053-46AA-AE76-2DC44758FB0C}"/>
              </a:ext>
            </a:extLst>
          </p:cNvPr>
          <p:cNvSpPr/>
          <p:nvPr/>
        </p:nvSpPr>
        <p:spPr>
          <a:xfrm>
            <a:off x="3867154" y="3789429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4153154" y="3202214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4135184" y="2671156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4153154" y="4068451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4171277" y="3622752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4095794" y="275292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4882807" y="2732261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4868427" y="270619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4897182" y="365600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4925936" y="442879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4936720" y="2595678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49D6CAB5-1A2A-42E5-9DC8-39B3A8D86DBF}"/>
              </a:ext>
            </a:extLst>
          </p:cNvPr>
          <p:cNvSpPr/>
          <p:nvPr/>
        </p:nvSpPr>
        <p:spPr>
          <a:xfrm>
            <a:off x="7625656" y="2429310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4B24B4B-28E9-4E9F-8DE3-3CC086FCB437}"/>
              </a:ext>
            </a:extLst>
          </p:cNvPr>
          <p:cNvSpPr/>
          <p:nvPr/>
        </p:nvSpPr>
        <p:spPr>
          <a:xfrm>
            <a:off x="8351708" y="2896194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DCA6061-B6A3-4834-ADDA-7028F4C85D79}"/>
              </a:ext>
            </a:extLst>
          </p:cNvPr>
          <p:cNvSpPr/>
          <p:nvPr/>
        </p:nvSpPr>
        <p:spPr>
          <a:xfrm>
            <a:off x="7625656" y="3351730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5433D52-1E08-44F7-BCEA-DC395C10F09E}"/>
              </a:ext>
            </a:extLst>
          </p:cNvPr>
          <p:cNvSpPr/>
          <p:nvPr/>
        </p:nvSpPr>
        <p:spPr>
          <a:xfrm>
            <a:off x="7612538" y="4261542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96BCCA4-ADAA-4395-B067-D5BBE4008121}"/>
              </a:ext>
            </a:extLst>
          </p:cNvPr>
          <p:cNvSpPr/>
          <p:nvPr/>
        </p:nvSpPr>
        <p:spPr>
          <a:xfrm>
            <a:off x="8362492" y="3779522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6985857" y="3617344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7038935" y="2505786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7940869" y="3177933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7926488" y="4058544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7926341" y="2685509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8515819" y="3221065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7778976" y="2753798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7773015" y="3692827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7923976" y="3624531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7038935" y="3513039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6E9CA992-3744-4AA6-B870-662F534F86D4}"/>
              </a:ext>
            </a:extLst>
          </p:cNvPr>
          <p:cNvSpPr/>
          <p:nvPr/>
        </p:nvSpPr>
        <p:spPr>
          <a:xfrm>
            <a:off x="5525508" y="24265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9505FDB-7EBD-474C-B43C-6C62AB8C9A6A}"/>
              </a:ext>
            </a:extLst>
          </p:cNvPr>
          <p:cNvSpPr/>
          <p:nvPr/>
        </p:nvSpPr>
        <p:spPr>
          <a:xfrm>
            <a:off x="5525508" y="33489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17F919F-D246-4536-AE1A-110AC3CBEB5F}"/>
              </a:ext>
            </a:extLst>
          </p:cNvPr>
          <p:cNvSpPr/>
          <p:nvPr/>
        </p:nvSpPr>
        <p:spPr>
          <a:xfrm>
            <a:off x="5512390" y="425874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C36A7F0A-9B0D-46FB-85A0-00F08BDA4F31}"/>
              </a:ext>
            </a:extLst>
          </p:cNvPr>
          <p:cNvSpPr/>
          <p:nvPr/>
        </p:nvSpPr>
        <p:spPr>
          <a:xfrm>
            <a:off x="6701892" y="242931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0A76AFA-29BF-42D8-854A-C3FE68D6B52E}"/>
              </a:ext>
            </a:extLst>
          </p:cNvPr>
          <p:cNvSpPr/>
          <p:nvPr/>
        </p:nvSpPr>
        <p:spPr>
          <a:xfrm>
            <a:off x="6701892" y="335173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3860470" y="1737713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6701896" y="1749532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19F9F2E-543A-4D67-9E53-1FEF8FB2BED6}"/>
              </a:ext>
            </a:extLst>
          </p:cNvPr>
          <p:cNvSpPr/>
          <p:nvPr/>
        </p:nvSpPr>
        <p:spPr>
          <a:xfrm>
            <a:off x="6281440" y="4968861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8917388-E0A3-40B8-A03D-37AEB6C8101C}"/>
              </a:ext>
            </a:extLst>
          </p:cNvPr>
          <p:cNvSpPr/>
          <p:nvPr/>
        </p:nvSpPr>
        <p:spPr>
          <a:xfrm>
            <a:off x="6281439" y="538161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61FE12-B8D2-4CCA-B6BA-D9692A64F771}"/>
              </a:ext>
            </a:extLst>
          </p:cNvPr>
          <p:cNvSpPr txBox="1"/>
          <p:nvPr/>
        </p:nvSpPr>
        <p:spPr>
          <a:xfrm>
            <a:off x="6550477" y="4901590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Master proxy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E3370A9-1669-466B-909D-234A48D454D4}"/>
              </a:ext>
            </a:extLst>
          </p:cNvPr>
          <p:cNvSpPr txBox="1"/>
          <p:nvPr/>
        </p:nvSpPr>
        <p:spPr>
          <a:xfrm>
            <a:off x="6550479" y="5339740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Mirror proxy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3609145" y="1733701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6410463" y="1745519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9021264" y="1740699"/>
            <a:ext cx="275385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Each edge is assigned to a unique host</a:t>
            </a:r>
            <a:endParaRPr lang="en-US" sz="2133">
              <a:cs typeface="Calibri"/>
            </a:endParaRPr>
          </a:p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All edges connect proxy nodes on the same host</a:t>
            </a:r>
            <a:endParaRPr lang="en-US" sz="2133">
              <a:cs typeface="Calibri"/>
            </a:endParaRPr>
          </a:p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A node can have multiple proxies: one is </a:t>
            </a:r>
            <a:r>
              <a:rPr lang="en-US" sz="2133" b="1"/>
              <a:t>master</a:t>
            </a:r>
            <a:r>
              <a:rPr lang="en-US" sz="2133"/>
              <a:t> proxy; rest are </a:t>
            </a:r>
            <a:r>
              <a:rPr lang="en-US" sz="2133" b="1"/>
              <a:t>mirror</a:t>
            </a:r>
            <a:r>
              <a:rPr lang="en-US" sz="2133"/>
              <a:t> proxies</a:t>
            </a:r>
            <a:endParaRPr lang="en-US" sz="2133">
              <a:cs typeface="Calibri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3363617" y="180834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9146021" y="180670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79F754BF-666A-4DB8-AA12-CB795714D8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833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10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47E4F-2DB5-4C96-A4E7-9380CEDB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does Gluon synchronize the proxies?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E449C9E-C51C-46DB-A849-BC47AC986011}"/>
              </a:ext>
            </a:extLst>
          </p:cNvPr>
          <p:cNvSpPr/>
          <p:nvPr/>
        </p:nvSpPr>
        <p:spPr>
          <a:xfrm>
            <a:off x="7705002" y="504567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2ECF279-5DBD-4A26-BD5E-B473A678A415}"/>
              </a:ext>
            </a:extLst>
          </p:cNvPr>
          <p:cNvSpPr/>
          <p:nvPr/>
        </p:nvSpPr>
        <p:spPr>
          <a:xfrm>
            <a:off x="7705002" y="5458421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1865188-248D-40D7-B003-150861AD2CC8}"/>
              </a:ext>
            </a:extLst>
          </p:cNvPr>
          <p:cNvSpPr txBox="1"/>
          <p:nvPr/>
        </p:nvSpPr>
        <p:spPr>
          <a:xfrm>
            <a:off x="7974041" y="4978400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Master proxy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6070969-2728-40E1-8B1F-1D386DFDB646}"/>
              </a:ext>
            </a:extLst>
          </p:cNvPr>
          <p:cNvSpPr txBox="1"/>
          <p:nvPr/>
        </p:nvSpPr>
        <p:spPr>
          <a:xfrm>
            <a:off x="7974041" y="5416551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Mirror proxy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CF7098-F2DA-40E7-A786-F9ED80819DF6}"/>
              </a:ext>
            </a:extLst>
          </p:cNvPr>
          <p:cNvSpPr txBox="1"/>
          <p:nvPr/>
        </p:nvSpPr>
        <p:spPr>
          <a:xfrm>
            <a:off x="7980968" y="5809653"/>
            <a:ext cx="314316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distance (label) from source A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5887452" y="1823453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9261123" y="1823453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0A002A4-BA10-40BB-9878-88BDA98B59D3}"/>
              </a:ext>
            </a:extLst>
          </p:cNvPr>
          <p:cNvSpPr/>
          <p:nvPr/>
        </p:nvSpPr>
        <p:spPr>
          <a:xfrm>
            <a:off x="6145460" y="3010230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E9E4AFC-F8D6-426E-A51F-57A34512B4F2}"/>
              </a:ext>
            </a:extLst>
          </p:cNvPr>
          <p:cNvSpPr/>
          <p:nvPr/>
        </p:nvSpPr>
        <p:spPr>
          <a:xfrm>
            <a:off x="6867354" y="2528966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5AEE005-B4D2-4C6C-92EC-26B2AABA3E7E}"/>
              </a:ext>
            </a:extLst>
          </p:cNvPr>
          <p:cNvSpPr/>
          <p:nvPr/>
        </p:nvSpPr>
        <p:spPr>
          <a:xfrm>
            <a:off x="6867354" y="3451387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540E3B6-B2CD-4153-B801-03D1993BDCB6}"/>
              </a:ext>
            </a:extLst>
          </p:cNvPr>
          <p:cNvSpPr/>
          <p:nvPr/>
        </p:nvSpPr>
        <p:spPr>
          <a:xfrm>
            <a:off x="6868366" y="4359873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27AA0B4-9053-46AA-AE76-2DC44758FB0C}"/>
              </a:ext>
            </a:extLst>
          </p:cNvPr>
          <p:cNvSpPr/>
          <p:nvPr/>
        </p:nvSpPr>
        <p:spPr>
          <a:xfrm>
            <a:off x="6145460" y="3879181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6431461" y="3291966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6413490" y="2760908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6431461" y="4158203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6449584" y="3712504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6374101" y="2842676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7161113" y="2822013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7146733" y="2795950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7175489" y="3745757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7204243" y="4518542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7215027" y="268543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49D6CAB5-1A2A-42E5-9DC8-39B3A8D86DBF}"/>
              </a:ext>
            </a:extLst>
          </p:cNvPr>
          <p:cNvSpPr/>
          <p:nvPr/>
        </p:nvSpPr>
        <p:spPr>
          <a:xfrm>
            <a:off x="10476316" y="2507243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4B24B4B-28E9-4E9F-8DE3-3CC086FCB437}"/>
              </a:ext>
            </a:extLst>
          </p:cNvPr>
          <p:cNvSpPr/>
          <p:nvPr/>
        </p:nvSpPr>
        <p:spPr>
          <a:xfrm>
            <a:off x="11202368" y="2974127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DCA6061-B6A3-4834-ADDA-7028F4C85D79}"/>
              </a:ext>
            </a:extLst>
          </p:cNvPr>
          <p:cNvSpPr/>
          <p:nvPr/>
        </p:nvSpPr>
        <p:spPr>
          <a:xfrm>
            <a:off x="10476316" y="3429663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5433D52-1E08-44F7-BCEA-DC395C10F09E}"/>
              </a:ext>
            </a:extLst>
          </p:cNvPr>
          <p:cNvSpPr/>
          <p:nvPr/>
        </p:nvSpPr>
        <p:spPr>
          <a:xfrm>
            <a:off x="10463198" y="4339475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96BCCA4-ADAA-4395-B067-D5BBE4008121}"/>
              </a:ext>
            </a:extLst>
          </p:cNvPr>
          <p:cNvSpPr/>
          <p:nvPr/>
        </p:nvSpPr>
        <p:spPr>
          <a:xfrm>
            <a:off x="11213152" y="3857455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9836517" y="369527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9889595" y="2583719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10791529" y="325586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10777148" y="4136477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10777001" y="2763442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11366479" y="3298998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10629636" y="2831732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10623675" y="3770760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10774636" y="3702464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9889595" y="3590973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6E9CA992-3744-4AA6-B870-662F534F86D4}"/>
              </a:ext>
            </a:extLst>
          </p:cNvPr>
          <p:cNvSpPr/>
          <p:nvPr/>
        </p:nvSpPr>
        <p:spPr>
          <a:xfrm>
            <a:off x="7803815" y="251626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9505FDB-7EBD-474C-B43C-6C62AB8C9A6A}"/>
              </a:ext>
            </a:extLst>
          </p:cNvPr>
          <p:cNvSpPr/>
          <p:nvPr/>
        </p:nvSpPr>
        <p:spPr>
          <a:xfrm>
            <a:off x="7803815" y="343868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17F919F-D246-4536-AE1A-110AC3CBEB5F}"/>
              </a:ext>
            </a:extLst>
          </p:cNvPr>
          <p:cNvSpPr/>
          <p:nvPr/>
        </p:nvSpPr>
        <p:spPr>
          <a:xfrm>
            <a:off x="7790696" y="434849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36A7F0A-9B0D-46FB-85A0-00F08BDA4F31}"/>
              </a:ext>
            </a:extLst>
          </p:cNvPr>
          <p:cNvSpPr/>
          <p:nvPr/>
        </p:nvSpPr>
        <p:spPr>
          <a:xfrm>
            <a:off x="9552552" y="250724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0A76AFA-29BF-42D8-854A-C3FE68D6B52E}"/>
              </a:ext>
            </a:extLst>
          </p:cNvPr>
          <p:cNvSpPr/>
          <p:nvPr/>
        </p:nvSpPr>
        <p:spPr>
          <a:xfrm>
            <a:off x="9552552" y="342966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6138776" y="1827465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9552556" y="1827465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748502" y="5886327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6036110" y="2700092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9509055" y="2896460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7160406" y="2239673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7245511" y="3648809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9509055" y="3816188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5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412553" y="1703980"/>
            <a:ext cx="543679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>
                <a:cs typeface="Calibri"/>
              </a:rPr>
              <a:t>Exploit domain knowledge</a:t>
            </a:r>
          </a:p>
          <a:p>
            <a:pPr marL="901677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133">
                <a:cs typeface="Calibri"/>
              </a:rPr>
              <a:t>Cached copies can be stale as long as they are eventually synchronized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248712" y="3644885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163528" y="2236556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7A737-DBBD-4D69-8F69-206FA5914E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821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158" grpId="0" animBg="1"/>
      <p:bldP spid="164" grpId="0" animBg="1"/>
      <p:bldP spid="169" grpId="0" animBg="1"/>
      <p:bldP spid="170" grpId="0" animBg="1"/>
      <p:bldP spid="171" grpId="0" animBg="1"/>
      <p:bldP spid="59" grpId="0" animBg="1"/>
      <p:bldP spid="56" grpId="0" animBg="1"/>
      <p:bldP spid="5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248712" y="3644885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47E4F-2DB5-4C96-A4E7-9380CEDB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does Gluon synchronize the proxies?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E449C9E-C51C-46DB-A849-BC47AC986011}"/>
              </a:ext>
            </a:extLst>
          </p:cNvPr>
          <p:cNvSpPr/>
          <p:nvPr/>
        </p:nvSpPr>
        <p:spPr>
          <a:xfrm>
            <a:off x="7705002" y="504567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2ECF279-5DBD-4A26-BD5E-B473A678A415}"/>
              </a:ext>
            </a:extLst>
          </p:cNvPr>
          <p:cNvSpPr/>
          <p:nvPr/>
        </p:nvSpPr>
        <p:spPr>
          <a:xfrm>
            <a:off x="7705002" y="5458421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1865188-248D-40D7-B003-150861AD2CC8}"/>
              </a:ext>
            </a:extLst>
          </p:cNvPr>
          <p:cNvSpPr txBox="1"/>
          <p:nvPr/>
        </p:nvSpPr>
        <p:spPr>
          <a:xfrm>
            <a:off x="7974041" y="4978400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Master proxy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6070969-2728-40E1-8B1F-1D386DFDB646}"/>
              </a:ext>
            </a:extLst>
          </p:cNvPr>
          <p:cNvSpPr txBox="1"/>
          <p:nvPr/>
        </p:nvSpPr>
        <p:spPr>
          <a:xfrm>
            <a:off x="7974041" y="5416551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Mirror proxy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CF7098-F2DA-40E7-A786-F9ED80819DF6}"/>
              </a:ext>
            </a:extLst>
          </p:cNvPr>
          <p:cNvSpPr txBox="1"/>
          <p:nvPr/>
        </p:nvSpPr>
        <p:spPr>
          <a:xfrm>
            <a:off x="7980968" y="5809653"/>
            <a:ext cx="314316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distance (label) from source A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5887452" y="1823453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9261123" y="1823453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0A002A4-BA10-40BB-9878-88BDA98B59D3}"/>
              </a:ext>
            </a:extLst>
          </p:cNvPr>
          <p:cNvSpPr/>
          <p:nvPr/>
        </p:nvSpPr>
        <p:spPr>
          <a:xfrm>
            <a:off x="6145460" y="3010230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E9E4AFC-F8D6-426E-A51F-57A34512B4F2}"/>
              </a:ext>
            </a:extLst>
          </p:cNvPr>
          <p:cNvSpPr/>
          <p:nvPr/>
        </p:nvSpPr>
        <p:spPr>
          <a:xfrm>
            <a:off x="6867354" y="2528966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5AEE005-B4D2-4C6C-92EC-26B2AABA3E7E}"/>
              </a:ext>
            </a:extLst>
          </p:cNvPr>
          <p:cNvSpPr/>
          <p:nvPr/>
        </p:nvSpPr>
        <p:spPr>
          <a:xfrm>
            <a:off x="6867354" y="3451387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540E3B6-B2CD-4153-B801-03D1993BDCB6}"/>
              </a:ext>
            </a:extLst>
          </p:cNvPr>
          <p:cNvSpPr/>
          <p:nvPr/>
        </p:nvSpPr>
        <p:spPr>
          <a:xfrm>
            <a:off x="6868366" y="4359873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27AA0B4-9053-46AA-AE76-2DC44758FB0C}"/>
              </a:ext>
            </a:extLst>
          </p:cNvPr>
          <p:cNvSpPr/>
          <p:nvPr/>
        </p:nvSpPr>
        <p:spPr>
          <a:xfrm>
            <a:off x="6145460" y="3879181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6431461" y="3291966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6413490" y="2760908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6431461" y="4158203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6449584" y="3712504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6374101" y="2842676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7161113" y="2822013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7146733" y="2795950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7175489" y="3745757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7204243" y="4518542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7215027" y="268543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49D6CAB5-1A2A-42E5-9DC8-39B3A8D86DBF}"/>
              </a:ext>
            </a:extLst>
          </p:cNvPr>
          <p:cNvSpPr/>
          <p:nvPr/>
        </p:nvSpPr>
        <p:spPr>
          <a:xfrm>
            <a:off x="10476316" y="2507243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4B24B4B-28E9-4E9F-8DE3-3CC086FCB437}"/>
              </a:ext>
            </a:extLst>
          </p:cNvPr>
          <p:cNvSpPr/>
          <p:nvPr/>
        </p:nvSpPr>
        <p:spPr>
          <a:xfrm>
            <a:off x="11202368" y="2974127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DCA6061-B6A3-4834-ADDA-7028F4C85D79}"/>
              </a:ext>
            </a:extLst>
          </p:cNvPr>
          <p:cNvSpPr/>
          <p:nvPr/>
        </p:nvSpPr>
        <p:spPr>
          <a:xfrm>
            <a:off x="10476316" y="3429663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5433D52-1E08-44F7-BCEA-DC395C10F09E}"/>
              </a:ext>
            </a:extLst>
          </p:cNvPr>
          <p:cNvSpPr/>
          <p:nvPr/>
        </p:nvSpPr>
        <p:spPr>
          <a:xfrm>
            <a:off x="10463198" y="4339475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96BCCA4-ADAA-4395-B067-D5BBE4008121}"/>
              </a:ext>
            </a:extLst>
          </p:cNvPr>
          <p:cNvSpPr/>
          <p:nvPr/>
        </p:nvSpPr>
        <p:spPr>
          <a:xfrm>
            <a:off x="11213152" y="3857455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9836517" y="369527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9889595" y="2583719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10791529" y="325586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10777148" y="4136477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10777001" y="2763442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11366479" y="3298998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10629636" y="2831732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10623675" y="3770760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10774636" y="3702464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9889595" y="3590973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6E9CA992-3744-4AA6-B870-662F534F86D4}"/>
              </a:ext>
            </a:extLst>
          </p:cNvPr>
          <p:cNvSpPr/>
          <p:nvPr/>
        </p:nvSpPr>
        <p:spPr>
          <a:xfrm>
            <a:off x="7803815" y="251626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9505FDB-7EBD-474C-B43C-6C62AB8C9A6A}"/>
              </a:ext>
            </a:extLst>
          </p:cNvPr>
          <p:cNvSpPr/>
          <p:nvPr/>
        </p:nvSpPr>
        <p:spPr>
          <a:xfrm>
            <a:off x="7803815" y="343868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17F919F-D246-4536-AE1A-110AC3CBEB5F}"/>
              </a:ext>
            </a:extLst>
          </p:cNvPr>
          <p:cNvSpPr/>
          <p:nvPr/>
        </p:nvSpPr>
        <p:spPr>
          <a:xfrm>
            <a:off x="7790696" y="434849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36A7F0A-9B0D-46FB-85A0-00F08BDA4F31}"/>
              </a:ext>
            </a:extLst>
          </p:cNvPr>
          <p:cNvSpPr/>
          <p:nvPr/>
        </p:nvSpPr>
        <p:spPr>
          <a:xfrm>
            <a:off x="9552552" y="250724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0A76AFA-29BF-42D8-854A-C3FE68D6B52E}"/>
              </a:ext>
            </a:extLst>
          </p:cNvPr>
          <p:cNvSpPr/>
          <p:nvPr/>
        </p:nvSpPr>
        <p:spPr>
          <a:xfrm>
            <a:off x="9552552" y="342966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6138776" y="1827465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9552556" y="1827465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748502" y="5886327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6036110" y="2700092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9509055" y="2896460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9509055" y="3816188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163528" y="2236556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412553" y="1703980"/>
            <a:ext cx="543679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>
                <a:cs typeface="Calibri"/>
              </a:rPr>
              <a:t>Exploit domain knowledge</a:t>
            </a:r>
          </a:p>
          <a:p>
            <a:pPr marL="901677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133">
                <a:cs typeface="Calibri"/>
              </a:rPr>
              <a:t>Cached copies can be stale as long as they are eventually synchronized</a:t>
            </a:r>
          </a:p>
          <a:p>
            <a:pPr marL="609585" indent="-457189">
              <a:lnSpc>
                <a:spcPct val="114000"/>
              </a:lnSpc>
              <a:spcBef>
                <a:spcPts val="2133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>
                <a:cs typeface="Calibri"/>
              </a:rPr>
              <a:t>Use all-reduce:</a:t>
            </a:r>
          </a:p>
          <a:p>
            <a:pPr marL="901677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133"/>
              <a:t>Reduce</a:t>
            </a:r>
            <a:r>
              <a:rPr lang="en-US" sz="2133">
                <a:solidFill>
                  <a:srgbClr val="404040"/>
                </a:solidFill>
                <a:cs typeface="Calibri"/>
              </a:rPr>
              <a:t> from mirror proxies to master proxy</a:t>
            </a:r>
            <a:endParaRPr lang="en-US" sz="2133">
              <a:solidFill>
                <a:schemeClr val="tx1"/>
              </a:solidFill>
              <a:cs typeface="Calibri"/>
            </a:endParaRPr>
          </a:p>
          <a:p>
            <a:pPr marL="901677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133"/>
              <a:t>Broadcast from master proxy to</a:t>
            </a:r>
            <a:r>
              <a:rPr lang="en-US" sz="2133">
                <a:cs typeface="Calibri"/>
              </a:rPr>
              <a:t> mirror proxies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9513666" y="3814227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9512177" y="2905228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E3B15-2E56-44BF-A3D3-9F315F44DF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696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379B9-2B5F-428F-A1F9-359E4781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Gluon Distributed Execution Model</a:t>
            </a:r>
            <a:endParaRPr lang="en-US"/>
          </a:p>
        </p:txBody>
      </p:sp>
      <p:sp>
        <p:nvSpPr>
          <p:cNvPr id="33" name="Shape 185">
            <a:extLst>
              <a:ext uri="{FF2B5EF4-FFF2-40B4-BE49-F238E27FC236}">
                <a16:creationId xmlns:a16="http://schemas.microsoft.com/office/drawing/2014/main" id="{5FBF4FEC-5D94-4762-9A73-F04EAF29A184}"/>
              </a:ext>
            </a:extLst>
          </p:cNvPr>
          <p:cNvSpPr/>
          <p:nvPr/>
        </p:nvSpPr>
        <p:spPr>
          <a:xfrm>
            <a:off x="6734621" y="1824528"/>
            <a:ext cx="3580800" cy="437580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Host h2</a:t>
            </a:r>
            <a:endParaRPr sz="2400"/>
          </a:p>
        </p:txBody>
      </p:sp>
      <p:sp>
        <p:nvSpPr>
          <p:cNvPr id="35" name="Shape 186">
            <a:extLst>
              <a:ext uri="{FF2B5EF4-FFF2-40B4-BE49-F238E27FC236}">
                <a16:creationId xmlns:a16="http://schemas.microsoft.com/office/drawing/2014/main" id="{A67B4E19-72BF-41E8-885F-B18740EE5E72}"/>
              </a:ext>
            </a:extLst>
          </p:cNvPr>
          <p:cNvSpPr/>
          <p:nvPr/>
        </p:nvSpPr>
        <p:spPr>
          <a:xfrm>
            <a:off x="2250925" y="1824528"/>
            <a:ext cx="3166380" cy="437580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Host h1</a:t>
            </a:r>
            <a:endParaRPr sz="2400"/>
          </a:p>
        </p:txBody>
      </p:sp>
      <p:sp>
        <p:nvSpPr>
          <p:cNvPr id="37" name="Shape 187">
            <a:extLst>
              <a:ext uri="{FF2B5EF4-FFF2-40B4-BE49-F238E27FC236}">
                <a16:creationId xmlns:a16="http://schemas.microsoft.com/office/drawing/2014/main" id="{671CF201-3BAE-4DD2-9E59-116C25C33562}"/>
              </a:ext>
            </a:extLst>
          </p:cNvPr>
          <p:cNvSpPr/>
          <p:nvPr/>
        </p:nvSpPr>
        <p:spPr>
          <a:xfrm>
            <a:off x="2485625" y="3209737"/>
            <a:ext cx="1555700" cy="2724081"/>
          </a:xfrm>
          <a:custGeom>
            <a:avLst/>
            <a:gdLst/>
            <a:ahLst/>
            <a:cxnLst/>
            <a:rect l="0" t="0" r="0" b="0"/>
            <a:pathLst>
              <a:path w="46671" h="108256" extrusionOk="0">
                <a:moveTo>
                  <a:pt x="45843" y="98314"/>
                </a:moveTo>
                <a:lnTo>
                  <a:pt x="45843" y="108256"/>
                </a:lnTo>
                <a:lnTo>
                  <a:pt x="0" y="108256"/>
                </a:lnTo>
                <a:lnTo>
                  <a:pt x="276" y="0"/>
                </a:lnTo>
                <a:lnTo>
                  <a:pt x="37006" y="0"/>
                </a:lnTo>
                <a:lnTo>
                  <a:pt x="46671" y="0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" name="Shape 188">
            <a:extLst>
              <a:ext uri="{FF2B5EF4-FFF2-40B4-BE49-F238E27FC236}">
                <a16:creationId xmlns:a16="http://schemas.microsoft.com/office/drawing/2014/main" id="{743BC1F4-EADC-4C03-8B8E-0815CDF5D69A}"/>
              </a:ext>
            </a:extLst>
          </p:cNvPr>
          <p:cNvSpPr/>
          <p:nvPr/>
        </p:nvSpPr>
        <p:spPr>
          <a:xfrm>
            <a:off x="6935395" y="3209737"/>
            <a:ext cx="1587436" cy="2724081"/>
          </a:xfrm>
          <a:custGeom>
            <a:avLst/>
            <a:gdLst/>
            <a:ahLst/>
            <a:cxnLst/>
            <a:rect l="0" t="0" r="0" b="0"/>
            <a:pathLst>
              <a:path w="46671" h="108256" extrusionOk="0">
                <a:moveTo>
                  <a:pt x="45843" y="98314"/>
                </a:moveTo>
                <a:lnTo>
                  <a:pt x="45843" y="108256"/>
                </a:lnTo>
                <a:lnTo>
                  <a:pt x="0" y="108256"/>
                </a:lnTo>
                <a:lnTo>
                  <a:pt x="276" y="0"/>
                </a:lnTo>
                <a:lnTo>
                  <a:pt x="37006" y="0"/>
                </a:lnTo>
                <a:lnTo>
                  <a:pt x="46671" y="0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190">
            <a:extLst>
              <a:ext uri="{FF2B5EF4-FFF2-40B4-BE49-F238E27FC236}">
                <a16:creationId xmlns:a16="http://schemas.microsoft.com/office/drawing/2014/main" id="{D7E8F36D-05FE-4DB3-BF3D-2BA30904B240}"/>
              </a:ext>
            </a:extLst>
          </p:cNvPr>
          <p:cNvSpPr/>
          <p:nvPr/>
        </p:nvSpPr>
        <p:spPr>
          <a:xfrm>
            <a:off x="2960324" y="3531603"/>
            <a:ext cx="2102800" cy="94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Galois/</a:t>
            </a:r>
            <a:r>
              <a:rPr lang="en" sz="1600" err="1"/>
              <a:t>Ligra</a:t>
            </a:r>
            <a:r>
              <a:rPr lang="en" sz="1600"/>
              <a:t> on multicore CPU or </a:t>
            </a:r>
            <a:endParaRPr lang="en-US" sz="1600"/>
          </a:p>
          <a:p>
            <a:r>
              <a:rPr lang="en" sz="1600" err="1"/>
              <a:t>IrGL</a:t>
            </a:r>
            <a:r>
              <a:rPr lang="en" sz="1600"/>
              <a:t>/CUDA on GPU</a:t>
            </a:r>
          </a:p>
        </p:txBody>
      </p:sp>
      <p:sp>
        <p:nvSpPr>
          <p:cNvPr id="43" name="Shape 191">
            <a:extLst>
              <a:ext uri="{FF2B5EF4-FFF2-40B4-BE49-F238E27FC236}">
                <a16:creationId xmlns:a16="http://schemas.microsoft.com/office/drawing/2014/main" id="{9CDFCE71-C61C-440B-BE24-4ED9697A7BBF}"/>
              </a:ext>
            </a:extLst>
          </p:cNvPr>
          <p:cNvSpPr/>
          <p:nvPr/>
        </p:nvSpPr>
        <p:spPr>
          <a:xfrm>
            <a:off x="2960324" y="5089869"/>
            <a:ext cx="1456547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Gluon comm. runtime</a:t>
            </a:r>
            <a:endParaRPr sz="1600">
              <a:solidFill>
                <a:srgbClr val="0000FF"/>
              </a:solidFill>
            </a:endParaRPr>
          </a:p>
        </p:txBody>
      </p:sp>
      <p:cxnSp>
        <p:nvCxnSpPr>
          <p:cNvPr id="45" name="Shape 192">
            <a:extLst>
              <a:ext uri="{FF2B5EF4-FFF2-40B4-BE49-F238E27FC236}">
                <a16:creationId xmlns:a16="http://schemas.microsoft.com/office/drawing/2014/main" id="{BA537A01-1A12-41DF-A944-8542BDA6CA19}"/>
              </a:ext>
            </a:extLst>
          </p:cNvPr>
          <p:cNvCxnSpPr>
            <a:cxnSpLocks/>
          </p:cNvCxnSpPr>
          <p:nvPr/>
        </p:nvCxnSpPr>
        <p:spPr>
          <a:xfrm>
            <a:off x="4011724" y="4474803"/>
            <a:ext cx="0" cy="615067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Shape 193">
            <a:extLst>
              <a:ext uri="{FF2B5EF4-FFF2-40B4-BE49-F238E27FC236}">
                <a16:creationId xmlns:a16="http://schemas.microsoft.com/office/drawing/2014/main" id="{2F3DD327-7A70-425C-AF31-725FF26942C5}"/>
              </a:ext>
            </a:extLst>
          </p:cNvPr>
          <p:cNvCxnSpPr/>
          <p:nvPr/>
        </p:nvCxnSpPr>
        <p:spPr>
          <a:xfrm>
            <a:off x="4037772" y="3129525"/>
            <a:ext cx="4400" cy="393011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" name="Shape 194">
            <a:extLst>
              <a:ext uri="{FF2B5EF4-FFF2-40B4-BE49-F238E27FC236}">
                <a16:creationId xmlns:a16="http://schemas.microsoft.com/office/drawing/2014/main" id="{88FA868F-F961-4439-BE17-3DBCC68D0765}"/>
              </a:ext>
            </a:extLst>
          </p:cNvPr>
          <p:cNvSpPr/>
          <p:nvPr/>
        </p:nvSpPr>
        <p:spPr>
          <a:xfrm>
            <a:off x="7503225" y="3531603"/>
            <a:ext cx="2102800" cy="94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Galois/</a:t>
            </a:r>
            <a:r>
              <a:rPr lang="en" sz="1600" err="1"/>
              <a:t>Ligra</a:t>
            </a:r>
            <a:r>
              <a:rPr lang="en" sz="1600"/>
              <a:t> on multicore CPU or </a:t>
            </a:r>
            <a:endParaRPr lang="en-US" sz="1600"/>
          </a:p>
          <a:p>
            <a:r>
              <a:rPr lang="en" sz="1600" err="1"/>
              <a:t>IrGL</a:t>
            </a:r>
            <a:r>
              <a:rPr lang="en" sz="1600"/>
              <a:t>/CUDA on GPU</a:t>
            </a:r>
          </a:p>
        </p:txBody>
      </p:sp>
      <p:cxnSp>
        <p:nvCxnSpPr>
          <p:cNvPr id="53" name="Shape 196">
            <a:extLst>
              <a:ext uri="{FF2B5EF4-FFF2-40B4-BE49-F238E27FC236}">
                <a16:creationId xmlns:a16="http://schemas.microsoft.com/office/drawing/2014/main" id="{0D65C01B-38DE-41DE-A0B3-6F7342D3502E}"/>
              </a:ext>
            </a:extLst>
          </p:cNvPr>
          <p:cNvCxnSpPr/>
          <p:nvPr/>
        </p:nvCxnSpPr>
        <p:spPr>
          <a:xfrm>
            <a:off x="8554627" y="4474803"/>
            <a:ext cx="0" cy="615067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Shape 197">
            <a:extLst>
              <a:ext uri="{FF2B5EF4-FFF2-40B4-BE49-F238E27FC236}">
                <a16:creationId xmlns:a16="http://schemas.microsoft.com/office/drawing/2014/main" id="{BCBD9A5B-D03D-4503-92FB-166B61430116}"/>
              </a:ext>
            </a:extLst>
          </p:cNvPr>
          <p:cNvCxnSpPr/>
          <p:nvPr/>
        </p:nvCxnSpPr>
        <p:spPr>
          <a:xfrm>
            <a:off x="8521475" y="3129528"/>
            <a:ext cx="4400" cy="39300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" name="Shape 199">
            <a:extLst>
              <a:ext uri="{FF2B5EF4-FFF2-40B4-BE49-F238E27FC236}">
                <a16:creationId xmlns:a16="http://schemas.microsoft.com/office/drawing/2014/main" id="{185C8E39-67EB-4C71-91E8-BEBEB11A3ADF}"/>
              </a:ext>
            </a:extLst>
          </p:cNvPr>
          <p:cNvCxnSpPr>
            <a:cxnSpLocks/>
          </p:cNvCxnSpPr>
          <p:nvPr/>
        </p:nvCxnSpPr>
        <p:spPr>
          <a:xfrm flipH="1">
            <a:off x="5063225" y="5387320"/>
            <a:ext cx="2427399" cy="634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0" name="Shape 191">
            <a:extLst>
              <a:ext uri="{FF2B5EF4-FFF2-40B4-BE49-F238E27FC236}">
                <a16:creationId xmlns:a16="http://schemas.microsoft.com/office/drawing/2014/main" id="{8F27C039-F408-4980-9640-67D39F046E51}"/>
              </a:ext>
            </a:extLst>
          </p:cNvPr>
          <p:cNvSpPr/>
          <p:nvPr/>
        </p:nvSpPr>
        <p:spPr>
          <a:xfrm>
            <a:off x="2960324" y="2523132"/>
            <a:ext cx="2102800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Gluon </a:t>
            </a:r>
            <a:r>
              <a:rPr lang="en" sz="1600" err="1">
                <a:solidFill>
                  <a:srgbClr val="0000FF"/>
                </a:solidFill>
              </a:rPr>
              <a:t>partitioner</a:t>
            </a:r>
            <a:endParaRPr sz="1600" err="1">
              <a:solidFill>
                <a:srgbClr val="0000FF"/>
              </a:solidFill>
            </a:endParaRPr>
          </a:p>
        </p:txBody>
      </p:sp>
      <p:sp>
        <p:nvSpPr>
          <p:cNvPr id="61" name="Shape 191">
            <a:extLst>
              <a:ext uri="{FF2B5EF4-FFF2-40B4-BE49-F238E27FC236}">
                <a16:creationId xmlns:a16="http://schemas.microsoft.com/office/drawing/2014/main" id="{75C60290-8C41-4630-9907-CBCC9927C05F}"/>
              </a:ext>
            </a:extLst>
          </p:cNvPr>
          <p:cNvSpPr/>
          <p:nvPr/>
        </p:nvSpPr>
        <p:spPr>
          <a:xfrm>
            <a:off x="7492217" y="2523132"/>
            <a:ext cx="2102800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Gluon </a:t>
            </a:r>
            <a:r>
              <a:rPr lang="en" sz="1600" err="1">
                <a:solidFill>
                  <a:srgbClr val="0000FF"/>
                </a:solidFill>
              </a:rPr>
              <a:t>partitioner</a:t>
            </a:r>
            <a:endParaRPr lang="en-US" sz="2400" err="1"/>
          </a:p>
        </p:txBody>
      </p:sp>
      <p:sp>
        <p:nvSpPr>
          <p:cNvPr id="18" name="Shape 191">
            <a:extLst>
              <a:ext uri="{FF2B5EF4-FFF2-40B4-BE49-F238E27FC236}">
                <a16:creationId xmlns:a16="http://schemas.microsoft.com/office/drawing/2014/main" id="{C92F9AEB-42BD-4D7B-BF42-623660470002}"/>
              </a:ext>
            </a:extLst>
          </p:cNvPr>
          <p:cNvSpPr/>
          <p:nvPr/>
        </p:nvSpPr>
        <p:spPr>
          <a:xfrm>
            <a:off x="8149640" y="5089868"/>
            <a:ext cx="1456547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Gluon comm. runtime</a:t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19" name="Shape 191">
            <a:extLst>
              <a:ext uri="{FF2B5EF4-FFF2-40B4-BE49-F238E27FC236}">
                <a16:creationId xmlns:a16="http://schemas.microsoft.com/office/drawing/2014/main" id="{38C59FB5-2859-4323-B5F8-11DA19B24ED7}"/>
              </a:ext>
            </a:extLst>
          </p:cNvPr>
          <p:cNvSpPr/>
          <p:nvPr/>
        </p:nvSpPr>
        <p:spPr>
          <a:xfrm>
            <a:off x="4416804" y="5089869"/>
            <a:ext cx="646320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MPI/LCI</a:t>
            </a:r>
            <a:endParaRPr lang="en-US" sz="2400"/>
          </a:p>
        </p:txBody>
      </p:sp>
      <p:sp>
        <p:nvSpPr>
          <p:cNvPr id="20" name="Shape 191">
            <a:extLst>
              <a:ext uri="{FF2B5EF4-FFF2-40B4-BE49-F238E27FC236}">
                <a16:creationId xmlns:a16="http://schemas.microsoft.com/office/drawing/2014/main" id="{A37457C7-B796-4E89-89FA-2A0344EBFE8C}"/>
              </a:ext>
            </a:extLst>
          </p:cNvPr>
          <p:cNvSpPr/>
          <p:nvPr/>
        </p:nvSpPr>
        <p:spPr>
          <a:xfrm>
            <a:off x="7493740" y="5089869"/>
            <a:ext cx="646320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MPI/LCI</a:t>
            </a:r>
            <a:endParaRPr lang="en-US" sz="2400"/>
          </a:p>
        </p:txBody>
      </p:sp>
      <p:sp>
        <p:nvSpPr>
          <p:cNvPr id="21" name="Shape 88">
            <a:extLst>
              <a:ext uri="{FF2B5EF4-FFF2-40B4-BE49-F238E27FC236}">
                <a16:creationId xmlns:a16="http://schemas.microsoft.com/office/drawing/2014/main" id="{9C25E41C-E236-4129-AC1F-0F6A526B47C2}"/>
              </a:ext>
            </a:extLst>
          </p:cNvPr>
          <p:cNvSpPr txBox="1">
            <a:spLocks/>
          </p:cNvSpPr>
          <p:nvPr/>
        </p:nvSpPr>
        <p:spPr>
          <a:xfrm>
            <a:off x="10162800" y="5024896"/>
            <a:ext cx="2112515" cy="117544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>
                <a:cs typeface="Calibri"/>
              </a:rPr>
              <a:t>Galois [SoSP’13]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err="1">
                <a:cs typeface="Calibri"/>
              </a:rPr>
              <a:t>Ligra</a:t>
            </a:r>
            <a:r>
              <a:rPr lang="en-US" sz="1867">
                <a:cs typeface="Calibri"/>
              </a:rPr>
              <a:t> [PPoPP’13]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err="1">
                <a:cs typeface="Calibri"/>
              </a:rPr>
              <a:t>IrGL</a:t>
            </a:r>
            <a:r>
              <a:rPr lang="en-US" sz="1867">
                <a:cs typeface="Calibri"/>
              </a:rPr>
              <a:t> [OOPSLA’16]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>
                <a:cs typeface="Calibri"/>
              </a:rPr>
              <a:t>LCI [IPDPS’18]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13AA8-1687-4962-AE6F-4E606FE9ED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923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92EE3-07B0-86A2-0D6F-0284EEF7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Structured CSR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B7999-23A1-721F-BEB8-D7EDFE8C4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8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ideas</a:t>
            </a:r>
          </a:p>
          <a:p>
            <a:r>
              <a:rPr lang="en-US" dirty="0"/>
              <a:t>CSR: great read performance, poor write performance</a:t>
            </a:r>
          </a:p>
          <a:p>
            <a:r>
              <a:rPr lang="en-US" dirty="0"/>
              <a:t>Log-structure </a:t>
            </a:r>
            <a:r>
              <a:rPr lang="en-US" dirty="0">
                <a:sym typeface="Wingdings" panose="05000000000000000000" pitchFamily="2" charset="2"/>
              </a:rPr>
              <a:t> </a:t>
            </a:r>
          </a:p>
          <a:p>
            <a:pPr lvl="1"/>
            <a:r>
              <a:rPr lang="en-US" dirty="0"/>
              <a:t>preserves read locality for evolving CSR</a:t>
            </a:r>
          </a:p>
          <a:p>
            <a:pPr lvl="1"/>
            <a:r>
              <a:rPr lang="en-US" dirty="0"/>
              <a:t>Append-only writes </a:t>
            </a:r>
            <a:r>
              <a:rPr lang="en-US" dirty="0">
                <a:sym typeface="Wingdings" panose="05000000000000000000" pitchFamily="2" charset="2"/>
              </a:rPr>
              <a:t> better write performance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Key questions</a:t>
            </a:r>
          </a:p>
          <a:p>
            <a:r>
              <a:rPr lang="en-US" dirty="0">
                <a:sym typeface="Wingdings" panose="05000000000000000000" pitchFamily="2" charset="2"/>
              </a:rPr>
              <a:t>Representation for topology</a:t>
            </a:r>
          </a:p>
          <a:p>
            <a:r>
              <a:rPr lang="en-US" dirty="0">
                <a:sym typeface="Wingdings" panose="05000000000000000000" pitchFamily="2" charset="2"/>
              </a:rPr>
              <a:t>Representation for properties</a:t>
            </a:r>
          </a:p>
          <a:p>
            <a:r>
              <a:rPr lang="en-US" dirty="0">
                <a:sym typeface="Wingdings" panose="05000000000000000000" pitchFamily="2" charset="2"/>
              </a:rPr>
              <a:t>Synchronization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432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Background: LPGs</a:t>
            </a:r>
            <a:endParaRPr dirty="0"/>
          </a:p>
        </p:txBody>
      </p:sp>
      <p:sp>
        <p:nvSpPr>
          <p:cNvPr id="181" name="Google Shape;181;p18"/>
          <p:cNvSpPr txBox="1">
            <a:spLocks noGrp="1"/>
          </p:cNvSpPr>
          <p:nvPr>
            <p:ph type="body" idx="1"/>
          </p:nvPr>
        </p:nvSpPr>
        <p:spPr>
          <a:xfrm>
            <a:off x="1730000" y="1707551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-US" sz="2133" dirty="0"/>
              <a:t>TBD</a:t>
            </a:r>
            <a:endParaRPr sz="2133" dirty="0"/>
          </a:p>
        </p:txBody>
      </p:sp>
      <p:sp>
        <p:nvSpPr>
          <p:cNvPr id="200" name="Google Shape;200;p18"/>
          <p:cNvSpPr txBox="1"/>
          <p:nvPr/>
        </p:nvSpPr>
        <p:spPr>
          <a:xfrm>
            <a:off x="8740433" y="597101"/>
            <a:ext cx="2758800" cy="47194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Labeled property graphs</a:t>
            </a:r>
            <a:endParaRPr sz="1467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549223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Background: CSR</a:t>
            </a:r>
            <a:endParaRPr dirty="0"/>
          </a:p>
        </p:txBody>
      </p:sp>
      <p:sp>
        <p:nvSpPr>
          <p:cNvPr id="181" name="Google Shape;181;p18"/>
          <p:cNvSpPr txBox="1">
            <a:spLocks noGrp="1"/>
          </p:cNvSpPr>
          <p:nvPr>
            <p:ph type="body" idx="1"/>
          </p:nvPr>
        </p:nvSpPr>
        <p:spPr>
          <a:xfrm>
            <a:off x="1730000" y="1707551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 dirty="0"/>
              <a:t>Represents topology only</a:t>
            </a:r>
          </a:p>
          <a:p>
            <a:pPr indent="-440256">
              <a:buSzPts val="1600"/>
            </a:pPr>
            <a:r>
              <a:rPr lang="en" sz="2133" dirty="0"/>
              <a:t>Compressed Sparse Row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Vertex Array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Edge Array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Goals: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Increase cache-ability of graph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Represent sparse data efficiently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We need to cover adding properties</a:t>
            </a:r>
            <a:endParaRPr sz="2133" dirty="0"/>
          </a:p>
        </p:txBody>
      </p:sp>
      <p:sp>
        <p:nvSpPr>
          <p:cNvPr id="182" name="Google Shape;182;p18"/>
          <p:cNvSpPr/>
          <p:nvPr/>
        </p:nvSpPr>
        <p:spPr>
          <a:xfrm>
            <a:off x="2285517" y="50892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0</a:t>
            </a:r>
            <a:endParaRPr sz="2400"/>
          </a:p>
        </p:txBody>
      </p:sp>
      <p:sp>
        <p:nvSpPr>
          <p:cNvPr id="183" name="Google Shape;183;p18"/>
          <p:cNvSpPr/>
          <p:nvPr/>
        </p:nvSpPr>
        <p:spPr>
          <a:xfrm>
            <a:off x="1524000" y="62276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2</a:t>
            </a:r>
            <a:endParaRPr sz="2400"/>
          </a:p>
        </p:txBody>
      </p:sp>
      <p:sp>
        <p:nvSpPr>
          <p:cNvPr id="184" name="Google Shape;184;p18"/>
          <p:cNvSpPr/>
          <p:nvPr/>
        </p:nvSpPr>
        <p:spPr>
          <a:xfrm>
            <a:off x="3047033" y="62276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1</a:t>
            </a:r>
            <a:endParaRPr sz="2400"/>
          </a:p>
        </p:txBody>
      </p:sp>
      <p:cxnSp>
        <p:nvCxnSpPr>
          <p:cNvPr id="185" name="Google Shape;185;p18"/>
          <p:cNvCxnSpPr>
            <a:endCxn id="184" idx="1"/>
          </p:cNvCxnSpPr>
          <p:nvPr/>
        </p:nvCxnSpPr>
        <p:spPr>
          <a:xfrm>
            <a:off x="2784647" y="5616320"/>
            <a:ext cx="349200" cy="70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" name="Google Shape;186;p18"/>
          <p:cNvCxnSpPr>
            <a:stCxn id="184" idx="2"/>
            <a:endCxn id="183" idx="6"/>
          </p:cNvCxnSpPr>
          <p:nvPr/>
        </p:nvCxnSpPr>
        <p:spPr>
          <a:xfrm rot="10800000">
            <a:off x="2116633" y="6542800"/>
            <a:ext cx="930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" name="Google Shape;187;p18"/>
          <p:cNvCxnSpPr>
            <a:stCxn id="183" idx="0"/>
            <a:endCxn id="182" idx="3"/>
          </p:cNvCxnSpPr>
          <p:nvPr/>
        </p:nvCxnSpPr>
        <p:spPr>
          <a:xfrm rot="10800000" flipH="1">
            <a:off x="1820400" y="5627200"/>
            <a:ext cx="552000" cy="600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8" name="Google Shape;188;p18"/>
          <p:cNvSpPr txBox="1"/>
          <p:nvPr/>
        </p:nvSpPr>
        <p:spPr>
          <a:xfrm>
            <a:off x="2116667" y="5907867"/>
            <a:ext cx="1288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09-15;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2,000,000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18"/>
          <p:cNvSpPr/>
          <p:nvPr/>
        </p:nvSpPr>
        <p:spPr>
          <a:xfrm>
            <a:off x="4424233" y="5455633"/>
            <a:ext cx="2243600" cy="102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CSR</a:t>
            </a:r>
            <a:endParaRPr sz="2400"/>
          </a:p>
        </p:txBody>
      </p:sp>
      <p:sp>
        <p:nvSpPr>
          <p:cNvPr id="190" name="Google Shape;190;p18"/>
          <p:cNvSpPr/>
          <p:nvPr/>
        </p:nvSpPr>
        <p:spPr>
          <a:xfrm>
            <a:off x="7192767" y="5455633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191" name="Google Shape;191;p18"/>
          <p:cNvSpPr/>
          <p:nvPr/>
        </p:nvSpPr>
        <p:spPr>
          <a:xfrm>
            <a:off x="7581967" y="5455633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192" name="Google Shape;192;p18"/>
          <p:cNvSpPr/>
          <p:nvPr/>
        </p:nvSpPr>
        <p:spPr>
          <a:xfrm>
            <a:off x="7958233" y="5455633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193" name="Google Shape;193;p18"/>
          <p:cNvSpPr/>
          <p:nvPr/>
        </p:nvSpPr>
        <p:spPr>
          <a:xfrm>
            <a:off x="8347433" y="5455633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194" name="Google Shape;194;p18"/>
          <p:cNvSpPr/>
          <p:nvPr/>
        </p:nvSpPr>
        <p:spPr>
          <a:xfrm>
            <a:off x="7192767" y="6388200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195" name="Google Shape;195;p18"/>
          <p:cNvSpPr/>
          <p:nvPr/>
        </p:nvSpPr>
        <p:spPr>
          <a:xfrm>
            <a:off x="7581967" y="6388200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196" name="Google Shape;196;p18"/>
          <p:cNvSpPr/>
          <p:nvPr/>
        </p:nvSpPr>
        <p:spPr>
          <a:xfrm>
            <a:off x="7958233" y="6388200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197" name="Google Shape;197;p18"/>
          <p:cNvCxnSpPr>
            <a:stCxn id="190" idx="2"/>
            <a:endCxn id="194" idx="0"/>
          </p:cNvCxnSpPr>
          <p:nvPr/>
        </p:nvCxnSpPr>
        <p:spPr>
          <a:xfrm>
            <a:off x="7387367" y="5764833"/>
            <a:ext cx="0" cy="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" name="Google Shape;198;p18"/>
          <p:cNvCxnSpPr>
            <a:stCxn id="191" idx="2"/>
            <a:endCxn id="195" idx="0"/>
          </p:cNvCxnSpPr>
          <p:nvPr/>
        </p:nvCxnSpPr>
        <p:spPr>
          <a:xfrm>
            <a:off x="7776567" y="5764833"/>
            <a:ext cx="0" cy="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18"/>
          <p:cNvCxnSpPr>
            <a:stCxn id="192" idx="2"/>
            <a:endCxn id="196" idx="0"/>
          </p:cNvCxnSpPr>
          <p:nvPr/>
        </p:nvCxnSpPr>
        <p:spPr>
          <a:xfrm>
            <a:off x="8152833" y="5764833"/>
            <a:ext cx="0" cy="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0" name="Google Shape;200;p18"/>
          <p:cNvSpPr txBox="1"/>
          <p:nvPr/>
        </p:nvSpPr>
        <p:spPr>
          <a:xfrm>
            <a:off x="8740433" y="597101"/>
            <a:ext cx="27588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CSR is an efficient way to represent sparse graphs</a:t>
            </a:r>
          </a:p>
          <a:p>
            <a:r>
              <a:rPr lang="en-US" sz="1467" dirty="0"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en" sz="1467" dirty="0" err="1">
                <a:latin typeface="Lato"/>
                <a:ea typeface="Lato"/>
                <a:cs typeface="Lato"/>
                <a:sym typeface="Lato"/>
              </a:rPr>
              <a:t>ut</a:t>
            </a:r>
            <a:r>
              <a:rPr lang="en" sz="1467" dirty="0">
                <a:latin typeface="Lato"/>
                <a:ea typeface="Lato"/>
                <a:cs typeface="Lato"/>
                <a:sym typeface="Lato"/>
              </a:rPr>
              <a:t> not efficiently updateable</a:t>
            </a:r>
            <a:endParaRPr sz="1467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A13BF-844B-E593-B283-2521A5EE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9F3EC-1977-5709-D24F-3B2BFED33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Edgelist</a:t>
            </a:r>
            <a:endParaRPr lang="en-US" dirty="0"/>
          </a:p>
          <a:p>
            <a:r>
              <a:rPr lang="en-US" dirty="0"/>
              <a:t>Efficiently updatable</a:t>
            </a:r>
          </a:p>
          <a:p>
            <a:r>
              <a:rPr lang="en-US" dirty="0"/>
              <a:t>Poor locality for read-dominated workloads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Morph Graph: a fast EL variant</a:t>
            </a:r>
          </a:p>
          <a:p>
            <a:pPr lvl="1"/>
            <a:r>
              <a:rPr lang="en-US" dirty="0"/>
              <a:t>Exponential growth of edge list arrays instead of linked lists</a:t>
            </a:r>
          </a:p>
          <a:p>
            <a:pPr lvl="1"/>
            <a:r>
              <a:rPr lang="en-US" dirty="0"/>
              <a:t>Trade memory for locality, amortize allocation overheads</a:t>
            </a:r>
          </a:p>
        </p:txBody>
      </p:sp>
    </p:spTree>
    <p:extLst>
      <p:ext uri="{BB962C8B-B14F-4D97-AF65-F5344CB8AC3E}">
        <p14:creationId xmlns:p14="http://schemas.microsoft.com/office/powerpoint/2010/main" val="2311693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Ingesting Updates</a:t>
            </a:r>
            <a:endParaRPr/>
          </a:p>
        </p:txBody>
      </p:sp>
      <p:sp>
        <p:nvSpPr>
          <p:cNvPr id="238" name="Google Shape;238;p20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 dirty="0"/>
              <a:t>Evolving graphs evolve</a:t>
            </a:r>
            <a:endParaRPr sz="933" dirty="0"/>
          </a:p>
          <a:p>
            <a:pPr indent="-440256">
              <a:buSzPts val="1600"/>
            </a:pPr>
            <a:r>
              <a:rPr lang="en" sz="2133" dirty="0"/>
              <a:t>So our structure needs to accommodate these changes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Changes to Understand: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Adding a Node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Adding an Edge</a:t>
            </a:r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Batch additions</a:t>
            </a:r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Topology updates: </a:t>
            </a:r>
            <a:r>
              <a:rPr lang="en" sz="2133" i="1" dirty="0"/>
              <a:t>additions only</a:t>
            </a:r>
          </a:p>
          <a:p>
            <a:pPr lvl="2" indent="-440256">
              <a:spcBef>
                <a:spcPts val="0"/>
              </a:spcBef>
              <a:buSzPts val="1600"/>
            </a:pPr>
            <a:r>
              <a:rPr lang="en" sz="1733" dirty="0"/>
              <a:t>Deletions are trivial to support but not needed</a:t>
            </a:r>
          </a:p>
          <a:p>
            <a:pPr lvl="2" indent="-440256">
              <a:spcBef>
                <a:spcPts val="0"/>
              </a:spcBef>
              <a:buSzPts val="1600"/>
            </a:pPr>
            <a:r>
              <a:rPr lang="en-US" sz="1733" dirty="0"/>
              <a:t>U</a:t>
            </a:r>
            <a:r>
              <a:rPr lang="en" sz="1733" dirty="0" err="1"/>
              <a:t>pdates</a:t>
            </a:r>
            <a:r>
              <a:rPr lang="en" sz="1733" dirty="0"/>
              <a:t>: delete </a:t>
            </a:r>
            <a:r>
              <a:rPr lang="en" sz="1733" dirty="0">
                <a:sym typeface="Wingdings" pitchFamily="2" charset="2"/>
              </a:rPr>
              <a:t> add, but also not needed</a:t>
            </a:r>
            <a:endParaRPr lang="en" sz="1733" dirty="0"/>
          </a:p>
          <a:p>
            <a:pPr lvl="1" indent="-440256">
              <a:spcBef>
                <a:spcPts val="0"/>
              </a:spcBef>
              <a:buSzPts val="1600"/>
            </a:pPr>
            <a:endParaRPr sz="213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4" descr="The image “http://www.isbreading.org/wp-content/uploads/2008/10/louvre.jpg” cannot be displayed, because it contains error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700" y="1954733"/>
            <a:ext cx="3746500" cy="4295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Galois system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600201" y="1752600"/>
            <a:ext cx="4740500" cy="5105400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sz="3200">
                <a:solidFill>
                  <a:srgbClr val="0000FF"/>
                </a:solidFill>
              </a:rPr>
              <a:t>Ubiquitous parallelism:</a:t>
            </a:r>
          </a:p>
          <a:p>
            <a:pPr lvl="1">
              <a:defRPr/>
            </a:pPr>
            <a:r>
              <a:rPr lang="en-US"/>
              <a:t>small number of expert programmers (</a:t>
            </a:r>
            <a:r>
              <a:rPr lang="en-US" err="1"/>
              <a:t>Stephanies</a:t>
            </a:r>
            <a:r>
              <a:rPr lang="en-US"/>
              <a:t>) must support  large number of application programmers (Joes)</a:t>
            </a:r>
          </a:p>
          <a:p>
            <a:pPr lvl="1">
              <a:defRPr/>
            </a:pPr>
            <a:r>
              <a:rPr lang="en-US"/>
              <a:t>cf. SQL</a:t>
            </a:r>
          </a:p>
          <a:p>
            <a:pPr>
              <a:defRPr/>
            </a:pPr>
            <a:r>
              <a:rPr lang="en-US" sz="3200">
                <a:solidFill>
                  <a:srgbClr val="0000FF"/>
                </a:solidFill>
              </a:rPr>
              <a:t>Galois system:</a:t>
            </a:r>
          </a:p>
          <a:p>
            <a:pPr lvl="1">
              <a:defRPr/>
            </a:pPr>
            <a:r>
              <a:rPr lang="en-US"/>
              <a:t>Stephanie: library of concurrent data structures and runtime system</a:t>
            </a:r>
          </a:p>
          <a:p>
            <a:pPr lvl="1">
              <a:defRPr/>
            </a:pPr>
            <a:r>
              <a:rPr lang="en-US"/>
              <a:t>Joe: application code in sequential C++</a:t>
            </a:r>
          </a:p>
          <a:p>
            <a:pPr lvl="2">
              <a:defRPr/>
            </a:pPr>
            <a:r>
              <a:rPr lang="en-US"/>
              <a:t>Galois set iterator for highlighting opportunities for exploiting ADP</a:t>
            </a:r>
          </a:p>
        </p:txBody>
      </p:sp>
      <p:sp>
        <p:nvSpPr>
          <p:cNvPr id="38919" name="TextBox 3"/>
          <p:cNvSpPr txBox="1">
            <a:spLocks noChangeArrowheads="1"/>
          </p:cNvSpPr>
          <p:nvPr/>
        </p:nvSpPr>
        <p:spPr bwMode="auto">
          <a:xfrm>
            <a:off x="2023871" y="914401"/>
            <a:ext cx="8241359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0000"/>
                </a:solidFill>
              </a:rPr>
              <a:t>Parallel program = Operator + Schedule + Parallel data structures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90750" y="2667001"/>
            <a:ext cx="3304110" cy="46166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buFontTx/>
              <a:buNone/>
              <a:defRPr sz="3200">
                <a:latin typeface="Times New Roman" pitchFamily="18" charset="0"/>
              </a:defRPr>
            </a:lvl1pPr>
            <a:lvl2pPr marL="742950" indent="-285750" eaLnBrk="0" hangingPunct="0">
              <a:defRPr sz="2000">
                <a:latin typeface="Times New Roman" pitchFamily="18" charset="0"/>
              </a:defRPr>
            </a:lvl2pPr>
            <a:lvl3pPr marL="1143000" indent="-228600" eaLnBrk="0" hangingPunct="0">
              <a:defRPr sz="2000">
                <a:latin typeface="Times New Roman" pitchFamily="18" charset="0"/>
              </a:defRPr>
            </a:lvl3pPr>
            <a:lvl4pPr marL="1600200" indent="-228600" eaLnBrk="0" hangingPunct="0">
              <a:defRPr sz="2000">
                <a:latin typeface="Times New Roman" pitchFamily="18" charset="0"/>
              </a:defRPr>
            </a:lvl4pPr>
            <a:lvl5pPr marL="2057400" indent="-228600" eaLnBrk="0" hangingPunct="0">
              <a:defRPr sz="2000"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9pPr>
          </a:lstStyle>
          <a:p>
            <a:r>
              <a:rPr lang="en-US" sz="2400">
                <a:solidFill>
                  <a:prstClr val="black"/>
                </a:solidFill>
              </a:rPr>
              <a:t>Joe: Operator + Schedule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1" y="4516630"/>
            <a:ext cx="4357283" cy="830997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buFontTx/>
              <a:buNone/>
              <a:defRPr sz="3200">
                <a:latin typeface="Times New Roman" pitchFamily="18" charset="0"/>
              </a:defRPr>
            </a:lvl1pPr>
            <a:lvl2pPr marL="742950" indent="-285750" eaLnBrk="0" hangingPunct="0">
              <a:defRPr sz="2000">
                <a:latin typeface="Times New Roman" pitchFamily="18" charset="0"/>
              </a:defRPr>
            </a:lvl2pPr>
            <a:lvl3pPr marL="1143000" indent="-228600" eaLnBrk="0" hangingPunct="0">
              <a:defRPr sz="2000">
                <a:latin typeface="Times New Roman" pitchFamily="18" charset="0"/>
              </a:defRPr>
            </a:lvl3pPr>
            <a:lvl4pPr marL="1600200" indent="-228600" eaLnBrk="0" hangingPunct="0">
              <a:defRPr sz="2000">
                <a:latin typeface="Times New Roman" pitchFamily="18" charset="0"/>
              </a:defRPr>
            </a:lvl4pPr>
            <a:lvl5pPr marL="2057400" indent="-228600" eaLnBrk="0" hangingPunct="0">
              <a:defRPr sz="2000"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9pPr>
          </a:lstStyle>
          <a:p>
            <a:pPr algn="ctr"/>
            <a:r>
              <a:rPr lang="en-US" sz="2400">
                <a:solidFill>
                  <a:prstClr val="black"/>
                </a:solidFill>
              </a:rPr>
              <a:t>Stephanie: Parallel data structures</a:t>
            </a:r>
          </a:p>
          <a:p>
            <a:pPr algn="ctr"/>
            <a:r>
              <a:rPr lang="en-US" sz="2400">
                <a:solidFill>
                  <a:prstClr val="black"/>
                </a:solidFill>
              </a:rPr>
              <a:t>and runtime system</a:t>
            </a: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8084243" y="2013128"/>
            <a:ext cx="44065" cy="186300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373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Adding a Node</a:t>
            </a:r>
            <a:endParaRPr dirty="0"/>
          </a:p>
        </p:txBody>
      </p:sp>
      <p:sp>
        <p:nvSpPr>
          <p:cNvPr id="244" name="Google Shape;244;p21"/>
          <p:cNvSpPr/>
          <p:nvPr/>
        </p:nvSpPr>
        <p:spPr>
          <a:xfrm>
            <a:off x="1199817" y="2865867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45" name="Google Shape;245;p21"/>
          <p:cNvSpPr/>
          <p:nvPr/>
        </p:nvSpPr>
        <p:spPr>
          <a:xfrm>
            <a:off x="438300" y="3732833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46" name="Google Shape;246;p21"/>
          <p:cNvSpPr/>
          <p:nvPr/>
        </p:nvSpPr>
        <p:spPr>
          <a:xfrm>
            <a:off x="1961333" y="3732833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47" name="Google Shape;247;p21"/>
          <p:cNvSpPr/>
          <p:nvPr/>
        </p:nvSpPr>
        <p:spPr>
          <a:xfrm>
            <a:off x="1199900" y="45261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248" name="Google Shape;248;p21"/>
          <p:cNvCxnSpPr>
            <a:stCxn id="245" idx="0"/>
            <a:endCxn id="244" idx="3"/>
          </p:cNvCxnSpPr>
          <p:nvPr/>
        </p:nvCxnSpPr>
        <p:spPr>
          <a:xfrm rot="10800000" flipH="1">
            <a:off x="734700" y="3404033"/>
            <a:ext cx="552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" name="Google Shape;249;p21"/>
          <p:cNvCxnSpPr>
            <a:stCxn id="245" idx="6"/>
            <a:endCxn id="246" idx="2"/>
          </p:cNvCxnSpPr>
          <p:nvPr/>
        </p:nvCxnSpPr>
        <p:spPr>
          <a:xfrm>
            <a:off x="1031100" y="4048033"/>
            <a:ext cx="930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0" name="Google Shape;250;p21"/>
          <p:cNvCxnSpPr>
            <a:stCxn id="244" idx="4"/>
            <a:endCxn id="247" idx="0"/>
          </p:cNvCxnSpPr>
          <p:nvPr/>
        </p:nvCxnSpPr>
        <p:spPr>
          <a:xfrm>
            <a:off x="1496217" y="34962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51" name="Google Shape;251;p21"/>
          <p:cNvCxnSpPr>
            <a:stCxn id="247" idx="2"/>
            <a:endCxn id="245" idx="4"/>
          </p:cNvCxnSpPr>
          <p:nvPr/>
        </p:nvCxnSpPr>
        <p:spPr>
          <a:xfrm rot="10800000">
            <a:off x="734700" y="4363300"/>
            <a:ext cx="4652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" name="Google Shape;252;p21"/>
          <p:cNvCxnSpPr>
            <a:stCxn id="246" idx="0"/>
            <a:endCxn id="244" idx="5"/>
          </p:cNvCxnSpPr>
          <p:nvPr/>
        </p:nvCxnSpPr>
        <p:spPr>
          <a:xfrm rot="10800000">
            <a:off x="1705733" y="3404033"/>
            <a:ext cx="552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" name="Google Shape;253;p21"/>
          <p:cNvSpPr/>
          <p:nvPr/>
        </p:nvSpPr>
        <p:spPr>
          <a:xfrm>
            <a:off x="2932367" y="3533033"/>
            <a:ext cx="37808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4" name="Google Shape;254;p21"/>
          <p:cNvSpPr/>
          <p:nvPr/>
        </p:nvSpPr>
        <p:spPr>
          <a:xfrm>
            <a:off x="7627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55" name="Google Shape;255;p21"/>
          <p:cNvSpPr/>
          <p:nvPr/>
        </p:nvSpPr>
        <p:spPr>
          <a:xfrm>
            <a:off x="7627067" y="29314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256" name="Google Shape;256;p21"/>
          <p:cNvSpPr/>
          <p:nvPr/>
        </p:nvSpPr>
        <p:spPr>
          <a:xfrm>
            <a:off x="8025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57" name="Google Shape;257;p21"/>
          <p:cNvSpPr/>
          <p:nvPr/>
        </p:nvSpPr>
        <p:spPr>
          <a:xfrm>
            <a:off x="8025067" y="29314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58" name="Google Shape;258;p21"/>
          <p:cNvSpPr/>
          <p:nvPr/>
        </p:nvSpPr>
        <p:spPr>
          <a:xfrm>
            <a:off x="8423067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59" name="Google Shape;259;p21"/>
          <p:cNvSpPr/>
          <p:nvPr/>
        </p:nvSpPr>
        <p:spPr>
          <a:xfrm>
            <a:off x="8423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60" name="Google Shape;260;p21"/>
          <p:cNvSpPr/>
          <p:nvPr/>
        </p:nvSpPr>
        <p:spPr>
          <a:xfrm>
            <a:off x="8821067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61" name="Google Shape;261;p21"/>
          <p:cNvSpPr/>
          <p:nvPr/>
        </p:nvSpPr>
        <p:spPr>
          <a:xfrm>
            <a:off x="9219067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62" name="Google Shape;262;p21"/>
          <p:cNvSpPr/>
          <p:nvPr/>
        </p:nvSpPr>
        <p:spPr>
          <a:xfrm>
            <a:off x="8821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</a:t>
            </a:r>
            <a:endParaRPr sz="2400"/>
          </a:p>
        </p:txBody>
      </p:sp>
      <p:sp>
        <p:nvSpPr>
          <p:cNvPr id="263" name="Google Shape;263;p21"/>
          <p:cNvSpPr/>
          <p:nvPr/>
        </p:nvSpPr>
        <p:spPr>
          <a:xfrm>
            <a:off x="9617067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cxnSp>
        <p:nvCxnSpPr>
          <p:cNvPr id="264" name="Google Shape;264;p21"/>
          <p:cNvCxnSpPr>
            <a:stCxn id="254" idx="2"/>
            <a:endCxn id="255" idx="0"/>
          </p:cNvCxnSpPr>
          <p:nvPr/>
        </p:nvCxnSpPr>
        <p:spPr>
          <a:xfrm>
            <a:off x="7826067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5" name="Google Shape;265;p21"/>
          <p:cNvCxnSpPr>
            <a:stCxn id="256" idx="2"/>
            <a:endCxn id="257" idx="0"/>
          </p:cNvCxnSpPr>
          <p:nvPr/>
        </p:nvCxnSpPr>
        <p:spPr>
          <a:xfrm>
            <a:off x="8224067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6" name="Google Shape;266;p21"/>
          <p:cNvCxnSpPr>
            <a:stCxn id="259" idx="2"/>
            <a:endCxn id="258" idx="0"/>
          </p:cNvCxnSpPr>
          <p:nvPr/>
        </p:nvCxnSpPr>
        <p:spPr>
          <a:xfrm>
            <a:off x="8622067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7" name="Google Shape;267;p21"/>
          <p:cNvCxnSpPr>
            <a:stCxn id="262" idx="2"/>
            <a:endCxn id="261" idx="0"/>
          </p:cNvCxnSpPr>
          <p:nvPr/>
        </p:nvCxnSpPr>
        <p:spPr>
          <a:xfrm>
            <a:off x="9020067" y="2319767"/>
            <a:ext cx="39800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" name="Google Shape;268;p21"/>
          <p:cNvSpPr/>
          <p:nvPr/>
        </p:nvSpPr>
        <p:spPr>
          <a:xfrm>
            <a:off x="1961333" y="5778800"/>
            <a:ext cx="592800" cy="6304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</a:t>
            </a:r>
            <a:endParaRPr sz="2400"/>
          </a:p>
        </p:txBody>
      </p:sp>
      <p:cxnSp>
        <p:nvCxnSpPr>
          <p:cNvPr id="269" name="Google Shape;269;p21"/>
          <p:cNvCxnSpPr>
            <a:stCxn id="268" idx="2"/>
            <a:endCxn id="247" idx="4"/>
          </p:cNvCxnSpPr>
          <p:nvPr/>
        </p:nvCxnSpPr>
        <p:spPr>
          <a:xfrm rot="10800000">
            <a:off x="1496133" y="5156400"/>
            <a:ext cx="465200" cy="937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0" name="Google Shape;270;p21"/>
          <p:cNvSpPr/>
          <p:nvPr/>
        </p:nvSpPr>
        <p:spPr>
          <a:xfrm>
            <a:off x="8149300" y="3507333"/>
            <a:ext cx="1058400" cy="17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1" name="Google Shape;271;p21"/>
          <p:cNvSpPr/>
          <p:nvPr/>
        </p:nvSpPr>
        <p:spPr>
          <a:xfrm>
            <a:off x="7428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72" name="Google Shape;272;p21"/>
          <p:cNvSpPr/>
          <p:nvPr/>
        </p:nvSpPr>
        <p:spPr>
          <a:xfrm>
            <a:off x="7428067" y="63555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273" name="Google Shape;273;p21"/>
          <p:cNvSpPr/>
          <p:nvPr/>
        </p:nvSpPr>
        <p:spPr>
          <a:xfrm>
            <a:off x="7826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74" name="Google Shape;274;p21"/>
          <p:cNvSpPr/>
          <p:nvPr/>
        </p:nvSpPr>
        <p:spPr>
          <a:xfrm>
            <a:off x="7826067" y="63555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75" name="Google Shape;275;p21"/>
          <p:cNvSpPr/>
          <p:nvPr/>
        </p:nvSpPr>
        <p:spPr>
          <a:xfrm>
            <a:off x="8224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76" name="Google Shape;276;p21"/>
          <p:cNvSpPr/>
          <p:nvPr/>
        </p:nvSpPr>
        <p:spPr>
          <a:xfrm>
            <a:off x="8224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77" name="Google Shape;277;p21"/>
          <p:cNvSpPr/>
          <p:nvPr/>
        </p:nvSpPr>
        <p:spPr>
          <a:xfrm>
            <a:off x="8622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78" name="Google Shape;278;p21"/>
          <p:cNvSpPr/>
          <p:nvPr/>
        </p:nvSpPr>
        <p:spPr>
          <a:xfrm>
            <a:off x="9020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79" name="Google Shape;279;p21"/>
          <p:cNvSpPr/>
          <p:nvPr/>
        </p:nvSpPr>
        <p:spPr>
          <a:xfrm>
            <a:off x="8622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</a:t>
            </a:r>
            <a:endParaRPr sz="2400"/>
          </a:p>
        </p:txBody>
      </p:sp>
      <p:sp>
        <p:nvSpPr>
          <p:cNvPr id="280" name="Google Shape;280;p21"/>
          <p:cNvSpPr/>
          <p:nvPr/>
        </p:nvSpPr>
        <p:spPr>
          <a:xfrm>
            <a:off x="9418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81" name="Google Shape;281;p21"/>
          <p:cNvSpPr/>
          <p:nvPr/>
        </p:nvSpPr>
        <p:spPr>
          <a:xfrm>
            <a:off x="9020067" y="5440267"/>
            <a:ext cx="398000" cy="3036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6</a:t>
            </a:r>
            <a:endParaRPr sz="2400"/>
          </a:p>
        </p:txBody>
      </p:sp>
      <p:cxnSp>
        <p:nvCxnSpPr>
          <p:cNvPr id="282" name="Google Shape;282;p21"/>
          <p:cNvCxnSpPr>
            <a:stCxn id="271" idx="2"/>
            <a:endCxn id="272" idx="0"/>
          </p:cNvCxnSpPr>
          <p:nvPr/>
        </p:nvCxnSpPr>
        <p:spPr>
          <a:xfrm>
            <a:off x="7627067" y="57438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3" name="Google Shape;283;p21"/>
          <p:cNvCxnSpPr>
            <a:stCxn id="273" idx="2"/>
            <a:endCxn id="274" idx="0"/>
          </p:cNvCxnSpPr>
          <p:nvPr/>
        </p:nvCxnSpPr>
        <p:spPr>
          <a:xfrm>
            <a:off x="8025067" y="57438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4" name="Google Shape;284;p21"/>
          <p:cNvCxnSpPr>
            <a:stCxn id="276" idx="2"/>
            <a:endCxn id="275" idx="0"/>
          </p:cNvCxnSpPr>
          <p:nvPr/>
        </p:nvCxnSpPr>
        <p:spPr>
          <a:xfrm>
            <a:off x="8423067" y="57438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5" name="Google Shape;285;p21"/>
          <p:cNvCxnSpPr>
            <a:stCxn id="279" idx="2"/>
            <a:endCxn id="278" idx="0"/>
          </p:cNvCxnSpPr>
          <p:nvPr/>
        </p:nvCxnSpPr>
        <p:spPr>
          <a:xfrm>
            <a:off x="8821067" y="5743867"/>
            <a:ext cx="39800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6" name="Google Shape;286;p21"/>
          <p:cNvSpPr/>
          <p:nvPr/>
        </p:nvSpPr>
        <p:spPr>
          <a:xfrm>
            <a:off x="9219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6</a:t>
            </a:r>
            <a:endParaRPr sz="2400"/>
          </a:p>
        </p:txBody>
      </p:sp>
      <p:sp>
        <p:nvSpPr>
          <p:cNvPr id="287" name="Google Shape;287;p21"/>
          <p:cNvSpPr/>
          <p:nvPr/>
        </p:nvSpPr>
        <p:spPr>
          <a:xfrm>
            <a:off x="9418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7</a:t>
            </a:r>
            <a:endParaRPr sz="2400"/>
          </a:p>
        </p:txBody>
      </p:sp>
      <p:sp>
        <p:nvSpPr>
          <p:cNvPr id="288" name="Google Shape;288;p21"/>
          <p:cNvSpPr/>
          <p:nvPr/>
        </p:nvSpPr>
        <p:spPr>
          <a:xfrm>
            <a:off x="9816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289" name="Google Shape;289;p21"/>
          <p:cNvCxnSpPr>
            <a:stCxn id="281" idx="2"/>
            <a:endCxn id="288" idx="0"/>
          </p:cNvCxnSpPr>
          <p:nvPr/>
        </p:nvCxnSpPr>
        <p:spPr>
          <a:xfrm>
            <a:off x="9219067" y="5743867"/>
            <a:ext cx="796000" cy="611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0" name="Google Shape;290;p21"/>
          <p:cNvSpPr txBox="1"/>
          <p:nvPr/>
        </p:nvSpPr>
        <p:spPr>
          <a:xfrm>
            <a:off x="8821067" y="325727"/>
            <a:ext cx="2758800" cy="114924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Vertex Addition is fast:</a:t>
            </a:r>
          </a:p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append to the Vertex Array</a:t>
            </a:r>
          </a:p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(vertex ids implicit)</a:t>
            </a:r>
          </a:p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(already fast with CSR)</a:t>
            </a:r>
            <a:endParaRPr sz="1467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Adding an Edge</a:t>
            </a:r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Adding to the edge array usually requires shifting</a:t>
            </a:r>
            <a:endParaRPr sz="2133"/>
          </a:p>
          <a:p>
            <a:pPr indent="-440256">
              <a:buSzPts val="1600"/>
            </a:pPr>
            <a:r>
              <a:rPr lang="en" sz="2133"/>
              <a:t>Worst case copies the entire edge array</a:t>
            </a:r>
            <a:endParaRPr sz="2133"/>
          </a:p>
        </p:txBody>
      </p:sp>
      <p:sp>
        <p:nvSpPr>
          <p:cNvPr id="2" name="Google Shape;302;p23">
            <a:extLst>
              <a:ext uri="{FF2B5EF4-FFF2-40B4-BE49-F238E27FC236}">
                <a16:creationId xmlns:a16="http://schemas.microsoft.com/office/drawing/2014/main" id="{B6B14B7D-E725-EE7E-B1FD-46EBEB4DD2A4}"/>
              </a:ext>
            </a:extLst>
          </p:cNvPr>
          <p:cNvSpPr/>
          <p:nvPr/>
        </p:nvSpPr>
        <p:spPr>
          <a:xfrm>
            <a:off x="1199817" y="2865867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" name="Google Shape;303;p23">
            <a:extLst>
              <a:ext uri="{FF2B5EF4-FFF2-40B4-BE49-F238E27FC236}">
                <a16:creationId xmlns:a16="http://schemas.microsoft.com/office/drawing/2014/main" id="{CA77054B-8334-A688-E48C-FF3BF7547142}"/>
              </a:ext>
            </a:extLst>
          </p:cNvPr>
          <p:cNvSpPr/>
          <p:nvPr/>
        </p:nvSpPr>
        <p:spPr>
          <a:xfrm>
            <a:off x="438300" y="3732833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" name="Google Shape;304;p23">
            <a:extLst>
              <a:ext uri="{FF2B5EF4-FFF2-40B4-BE49-F238E27FC236}">
                <a16:creationId xmlns:a16="http://schemas.microsoft.com/office/drawing/2014/main" id="{5F74E7E8-2E79-6727-AA9C-C4E0FE74584D}"/>
              </a:ext>
            </a:extLst>
          </p:cNvPr>
          <p:cNvSpPr/>
          <p:nvPr/>
        </p:nvSpPr>
        <p:spPr>
          <a:xfrm>
            <a:off x="1961333" y="3732833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5" name="Google Shape;305;p23">
            <a:extLst>
              <a:ext uri="{FF2B5EF4-FFF2-40B4-BE49-F238E27FC236}">
                <a16:creationId xmlns:a16="http://schemas.microsoft.com/office/drawing/2014/main" id="{93D81470-F89A-5948-6A93-FA27ADBBA9D1}"/>
              </a:ext>
            </a:extLst>
          </p:cNvPr>
          <p:cNvSpPr/>
          <p:nvPr/>
        </p:nvSpPr>
        <p:spPr>
          <a:xfrm>
            <a:off x="1199900" y="45261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6" name="Google Shape;306;p23">
            <a:extLst>
              <a:ext uri="{FF2B5EF4-FFF2-40B4-BE49-F238E27FC236}">
                <a16:creationId xmlns:a16="http://schemas.microsoft.com/office/drawing/2014/main" id="{8FDE423C-2C5C-C8A6-04DE-BD5315925B5F}"/>
              </a:ext>
            </a:extLst>
          </p:cNvPr>
          <p:cNvCxnSpPr>
            <a:stCxn id="3" idx="0"/>
            <a:endCxn id="2" idx="3"/>
          </p:cNvCxnSpPr>
          <p:nvPr/>
        </p:nvCxnSpPr>
        <p:spPr>
          <a:xfrm rot="10800000" flipH="1">
            <a:off x="734700" y="3404033"/>
            <a:ext cx="552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307;p23">
            <a:extLst>
              <a:ext uri="{FF2B5EF4-FFF2-40B4-BE49-F238E27FC236}">
                <a16:creationId xmlns:a16="http://schemas.microsoft.com/office/drawing/2014/main" id="{B91B9206-10A7-E47A-77FA-0E54214FEB5F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1031100" y="4048033"/>
            <a:ext cx="930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308;p23">
            <a:extLst>
              <a:ext uri="{FF2B5EF4-FFF2-40B4-BE49-F238E27FC236}">
                <a16:creationId xmlns:a16="http://schemas.microsoft.com/office/drawing/2014/main" id="{86D37DDC-1EEE-0B91-01CE-BEC9EB96C920}"/>
              </a:ext>
            </a:extLst>
          </p:cNvPr>
          <p:cNvCxnSpPr>
            <a:stCxn id="2" idx="4"/>
            <a:endCxn id="5" idx="0"/>
          </p:cNvCxnSpPr>
          <p:nvPr/>
        </p:nvCxnSpPr>
        <p:spPr>
          <a:xfrm>
            <a:off x="1496217" y="34962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" name="Google Shape;309;p23">
            <a:extLst>
              <a:ext uri="{FF2B5EF4-FFF2-40B4-BE49-F238E27FC236}">
                <a16:creationId xmlns:a16="http://schemas.microsoft.com/office/drawing/2014/main" id="{3A38928B-9EEF-D216-1D34-44801748727B}"/>
              </a:ext>
            </a:extLst>
          </p:cNvPr>
          <p:cNvCxnSpPr>
            <a:stCxn id="5" idx="2"/>
            <a:endCxn id="3" idx="4"/>
          </p:cNvCxnSpPr>
          <p:nvPr/>
        </p:nvCxnSpPr>
        <p:spPr>
          <a:xfrm rot="10800000">
            <a:off x="734700" y="4363300"/>
            <a:ext cx="4652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310;p23">
            <a:extLst>
              <a:ext uri="{FF2B5EF4-FFF2-40B4-BE49-F238E27FC236}">
                <a16:creationId xmlns:a16="http://schemas.microsoft.com/office/drawing/2014/main" id="{065122FD-9B04-4412-DF3F-8856F15D9191}"/>
              </a:ext>
            </a:extLst>
          </p:cNvPr>
          <p:cNvCxnSpPr>
            <a:stCxn id="4" idx="0"/>
            <a:endCxn id="2" idx="5"/>
          </p:cNvCxnSpPr>
          <p:nvPr/>
        </p:nvCxnSpPr>
        <p:spPr>
          <a:xfrm rot="10800000">
            <a:off x="1705733" y="3404033"/>
            <a:ext cx="552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311;p23">
            <a:extLst>
              <a:ext uri="{FF2B5EF4-FFF2-40B4-BE49-F238E27FC236}">
                <a16:creationId xmlns:a16="http://schemas.microsoft.com/office/drawing/2014/main" id="{BACAD7D0-8781-F91C-FBF7-ACB0C3C809D7}"/>
              </a:ext>
            </a:extLst>
          </p:cNvPr>
          <p:cNvSpPr/>
          <p:nvPr/>
        </p:nvSpPr>
        <p:spPr>
          <a:xfrm>
            <a:off x="3179984" y="3496267"/>
            <a:ext cx="37808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2" name="Google Shape;312;p23">
            <a:extLst>
              <a:ext uri="{FF2B5EF4-FFF2-40B4-BE49-F238E27FC236}">
                <a16:creationId xmlns:a16="http://schemas.microsoft.com/office/drawing/2014/main" id="{263E6BED-9AF8-DB2E-0100-4F9D8949919C}"/>
              </a:ext>
            </a:extLst>
          </p:cNvPr>
          <p:cNvCxnSpPr>
            <a:stCxn id="5" idx="6"/>
            <a:endCxn id="4" idx="4"/>
          </p:cNvCxnSpPr>
          <p:nvPr/>
        </p:nvCxnSpPr>
        <p:spPr>
          <a:xfrm rot="10800000" flipH="1">
            <a:off x="1792700" y="4363300"/>
            <a:ext cx="465200" cy="478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313;p23">
            <a:extLst>
              <a:ext uri="{FF2B5EF4-FFF2-40B4-BE49-F238E27FC236}">
                <a16:creationId xmlns:a16="http://schemas.microsoft.com/office/drawing/2014/main" id="{06B143FD-69AB-5997-FB1D-297107249C2D}"/>
              </a:ext>
            </a:extLst>
          </p:cNvPr>
          <p:cNvSpPr/>
          <p:nvPr/>
        </p:nvSpPr>
        <p:spPr>
          <a:xfrm>
            <a:off x="7650000" y="3076167"/>
            <a:ext cx="3528504" cy="2325168"/>
          </a:xfrm>
          <a:prstGeom prst="irregularSeal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Requires Recreating the CSR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Log Structured CSR</a:t>
            </a:r>
            <a:endParaRPr dirty="0"/>
          </a:p>
        </p:txBody>
      </p:sp>
      <p:sp>
        <p:nvSpPr>
          <p:cNvPr id="319" name="Google Shape;319;p24"/>
          <p:cNvSpPr txBox="1">
            <a:spLocks noGrp="1"/>
          </p:cNvSpPr>
          <p:nvPr>
            <p:ph type="body" idx="1"/>
          </p:nvPr>
        </p:nvSpPr>
        <p:spPr>
          <a:xfrm>
            <a:off x="1730000" y="1387400"/>
            <a:ext cx="9385200" cy="1900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indent="-430096">
              <a:buSzPct val="100000"/>
            </a:pPr>
            <a:r>
              <a:rPr lang="en" sz="2500" dirty="0"/>
              <a:t>Idea: turn all updates into appends</a:t>
            </a:r>
          </a:p>
          <a:p>
            <a:pPr indent="-430096">
              <a:buSzPct val="100000"/>
            </a:pPr>
            <a:r>
              <a:rPr lang="en-US" sz="2500" dirty="0"/>
              <a:t>Implementation:</a:t>
            </a:r>
          </a:p>
          <a:p>
            <a:pPr lvl="1" indent="-430096">
              <a:spcBef>
                <a:spcPts val="0"/>
              </a:spcBef>
              <a:buSzPct val="100000"/>
            </a:pPr>
            <a:r>
              <a:rPr lang="en-US" sz="2500" dirty="0"/>
              <a:t>Add edge </a:t>
            </a:r>
            <a:r>
              <a:rPr lang="en-US" sz="2500" dirty="0">
                <a:sym typeface="Wingdings" pitchFamily="2" charset="2"/>
              </a:rPr>
              <a:t></a:t>
            </a:r>
            <a:r>
              <a:rPr lang="en-US" sz="2500" dirty="0"/>
              <a:t> copy updated edge list to end of edge array</a:t>
            </a:r>
          </a:p>
          <a:p>
            <a:pPr lvl="1" indent="-430096">
              <a:spcBef>
                <a:spcPts val="0"/>
              </a:spcBef>
              <a:buSzPct val="100000"/>
            </a:pPr>
            <a:r>
              <a:rPr lang="en-US" sz="2500" dirty="0"/>
              <a:t>Previous Edges are tomb-stoned </a:t>
            </a:r>
          </a:p>
          <a:p>
            <a:pPr indent="-430096">
              <a:buSzPct val="100000"/>
            </a:pPr>
            <a:r>
              <a:rPr lang="en" sz="2533" dirty="0"/>
              <a:t>Problem: edge lists / neighbor vertices no longer contiguous</a:t>
            </a:r>
            <a:r>
              <a:rPr lang="en" sz="2133" dirty="0"/>
              <a:t> </a:t>
            </a:r>
          </a:p>
          <a:p>
            <a:pPr indent="-430096">
              <a:buSzPct val="100000"/>
            </a:pPr>
            <a:r>
              <a:rPr lang="en" sz="2533" dirty="0"/>
              <a:t>Solution: Store edge start/end in a vertex entry</a:t>
            </a:r>
            <a:endParaRPr sz="2533" dirty="0"/>
          </a:p>
          <a:p>
            <a:pPr indent="-430096">
              <a:buSzPct val="100000"/>
            </a:pPr>
            <a:endParaRPr sz="2133" dirty="0"/>
          </a:p>
        </p:txBody>
      </p:sp>
      <p:sp>
        <p:nvSpPr>
          <p:cNvPr id="320" name="Google Shape;320;p24"/>
          <p:cNvSpPr/>
          <p:nvPr/>
        </p:nvSpPr>
        <p:spPr>
          <a:xfrm>
            <a:off x="1437429" y="3495167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21" name="Google Shape;321;p24"/>
          <p:cNvSpPr/>
          <p:nvPr/>
        </p:nvSpPr>
        <p:spPr>
          <a:xfrm>
            <a:off x="626233" y="43621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22" name="Google Shape;322;p24"/>
          <p:cNvSpPr/>
          <p:nvPr/>
        </p:nvSpPr>
        <p:spPr>
          <a:xfrm>
            <a:off x="2248625" y="43621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23" name="Google Shape;323;p24"/>
          <p:cNvSpPr/>
          <p:nvPr/>
        </p:nvSpPr>
        <p:spPr>
          <a:xfrm>
            <a:off x="1437519" y="5155400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24" name="Google Shape;324;p24"/>
          <p:cNvCxnSpPr>
            <a:stCxn id="321" idx="0"/>
            <a:endCxn id="320" idx="3"/>
          </p:cNvCxnSpPr>
          <p:nvPr/>
        </p:nvCxnSpPr>
        <p:spPr>
          <a:xfrm rot="10800000" flipH="1">
            <a:off x="942033" y="40333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24"/>
          <p:cNvCxnSpPr>
            <a:stCxn id="321" idx="6"/>
            <a:endCxn id="322" idx="2"/>
          </p:cNvCxnSpPr>
          <p:nvPr/>
        </p:nvCxnSpPr>
        <p:spPr>
          <a:xfrm>
            <a:off x="1257833" y="4677333"/>
            <a:ext cx="990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24"/>
          <p:cNvCxnSpPr>
            <a:stCxn id="320" idx="4"/>
            <a:endCxn id="323" idx="0"/>
          </p:cNvCxnSpPr>
          <p:nvPr/>
        </p:nvCxnSpPr>
        <p:spPr>
          <a:xfrm>
            <a:off x="1753229" y="41255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27" name="Google Shape;327;p24"/>
          <p:cNvCxnSpPr>
            <a:stCxn id="323" idx="2"/>
            <a:endCxn id="321" idx="4"/>
          </p:cNvCxnSpPr>
          <p:nvPr/>
        </p:nvCxnSpPr>
        <p:spPr>
          <a:xfrm rot="10800000">
            <a:off x="941919" y="4992600"/>
            <a:ext cx="4956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328;p24"/>
          <p:cNvCxnSpPr>
            <a:stCxn id="322" idx="0"/>
            <a:endCxn id="320" idx="5"/>
          </p:cNvCxnSpPr>
          <p:nvPr/>
        </p:nvCxnSpPr>
        <p:spPr>
          <a:xfrm rot="10800000">
            <a:off x="1976425" y="40333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9" name="Google Shape;329;p24"/>
          <p:cNvSpPr/>
          <p:nvPr/>
        </p:nvSpPr>
        <p:spPr>
          <a:xfrm>
            <a:off x="3283007" y="4162333"/>
            <a:ext cx="40276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" name="Google Shape;330;p24"/>
          <p:cNvSpPr/>
          <p:nvPr/>
        </p:nvSpPr>
        <p:spPr>
          <a:xfrm>
            <a:off x="7975567" y="4057229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331" name="Google Shape;331;p24"/>
          <p:cNvSpPr/>
          <p:nvPr/>
        </p:nvSpPr>
        <p:spPr>
          <a:xfrm>
            <a:off x="8399544" y="4994281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2" name="Google Shape;332;p24"/>
          <p:cNvSpPr/>
          <p:nvPr/>
        </p:nvSpPr>
        <p:spPr>
          <a:xfrm>
            <a:off x="8823508" y="4994296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3" name="Google Shape;333;p24"/>
          <p:cNvSpPr/>
          <p:nvPr/>
        </p:nvSpPr>
        <p:spPr>
          <a:xfrm>
            <a:off x="9247473" y="4994296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34" name="Google Shape;334;p24"/>
          <p:cNvSpPr/>
          <p:nvPr/>
        </p:nvSpPr>
        <p:spPr>
          <a:xfrm>
            <a:off x="9671437" y="4994296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5" name="Google Shape;335;p24"/>
          <p:cNvSpPr/>
          <p:nvPr/>
        </p:nvSpPr>
        <p:spPr>
          <a:xfrm>
            <a:off x="10095403" y="4994296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36" name="Google Shape;336;p24"/>
          <p:cNvSpPr/>
          <p:nvPr/>
        </p:nvSpPr>
        <p:spPr>
          <a:xfrm>
            <a:off x="8607133" y="4057096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337" name="Google Shape;337;p24"/>
          <p:cNvSpPr/>
          <p:nvPr/>
        </p:nvSpPr>
        <p:spPr>
          <a:xfrm>
            <a:off x="7975577" y="4994281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38" name="Google Shape;338;p24"/>
          <p:cNvCxnSpPr>
            <a:stCxn id="330" idx="2"/>
            <a:endCxn id="337" idx="0"/>
          </p:cNvCxnSpPr>
          <p:nvPr/>
        </p:nvCxnSpPr>
        <p:spPr>
          <a:xfrm flipH="1">
            <a:off x="8187767" y="4360829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9" name="Google Shape;339;p24"/>
          <p:cNvSpPr/>
          <p:nvPr/>
        </p:nvSpPr>
        <p:spPr>
          <a:xfrm>
            <a:off x="9238733" y="4057096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340" name="Google Shape;340;p24"/>
          <p:cNvSpPr/>
          <p:nvPr/>
        </p:nvSpPr>
        <p:spPr>
          <a:xfrm>
            <a:off x="9870333" y="4057096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341" name="Google Shape;341;p24"/>
          <p:cNvCxnSpPr>
            <a:stCxn id="336" idx="2"/>
            <a:endCxn id="331" idx="0"/>
          </p:cNvCxnSpPr>
          <p:nvPr/>
        </p:nvCxnSpPr>
        <p:spPr>
          <a:xfrm flipH="1">
            <a:off x="8611733" y="4360696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" name="Google Shape;342;p24"/>
          <p:cNvCxnSpPr>
            <a:stCxn id="339" idx="2"/>
            <a:endCxn id="332" idx="0"/>
          </p:cNvCxnSpPr>
          <p:nvPr/>
        </p:nvCxnSpPr>
        <p:spPr>
          <a:xfrm flipH="1">
            <a:off x="9035333" y="4360696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3" name="Google Shape;343;p24"/>
          <p:cNvCxnSpPr>
            <a:stCxn id="340" idx="2"/>
            <a:endCxn id="334" idx="0"/>
          </p:cNvCxnSpPr>
          <p:nvPr/>
        </p:nvCxnSpPr>
        <p:spPr>
          <a:xfrm flipH="1">
            <a:off x="9883333" y="4360696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2" name="Google Shape;362;p24"/>
          <p:cNvSpPr txBox="1"/>
          <p:nvPr/>
        </p:nvSpPr>
        <p:spPr>
          <a:xfrm>
            <a:off x="9798933" y="525001"/>
            <a:ext cx="21980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>
                <a:latin typeface="Lato"/>
                <a:ea typeface="Lato"/>
                <a:cs typeface="Lato"/>
                <a:sym typeface="Lato"/>
              </a:rPr>
              <a:t>Edge Addition is easier with an explicit edge list</a:t>
            </a:r>
            <a:endParaRPr sz="1467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Log Structured CSR</a:t>
            </a:r>
            <a:endParaRPr dirty="0"/>
          </a:p>
        </p:txBody>
      </p:sp>
      <p:sp>
        <p:nvSpPr>
          <p:cNvPr id="319" name="Google Shape;319;p24"/>
          <p:cNvSpPr txBox="1">
            <a:spLocks noGrp="1"/>
          </p:cNvSpPr>
          <p:nvPr>
            <p:ph type="body" idx="1"/>
          </p:nvPr>
        </p:nvSpPr>
        <p:spPr>
          <a:xfrm>
            <a:off x="1730000" y="1387400"/>
            <a:ext cx="9385200" cy="1900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indent="-430096">
              <a:buSzPct val="100000"/>
            </a:pPr>
            <a:r>
              <a:rPr lang="en" sz="2500" dirty="0"/>
              <a:t>Idea: turn all updates into appends</a:t>
            </a:r>
          </a:p>
          <a:p>
            <a:pPr indent="-430096">
              <a:buSzPct val="100000"/>
            </a:pPr>
            <a:r>
              <a:rPr lang="en-US" sz="2500" dirty="0"/>
              <a:t>Implementation:</a:t>
            </a:r>
          </a:p>
          <a:p>
            <a:pPr lvl="1" indent="-430096">
              <a:spcBef>
                <a:spcPts val="0"/>
              </a:spcBef>
              <a:buSzPct val="100000"/>
            </a:pPr>
            <a:r>
              <a:rPr lang="en-US" sz="2500" dirty="0"/>
              <a:t>Add edge </a:t>
            </a:r>
            <a:r>
              <a:rPr lang="en-US" sz="2500" dirty="0">
                <a:sym typeface="Wingdings" pitchFamily="2" charset="2"/>
              </a:rPr>
              <a:t></a:t>
            </a:r>
            <a:r>
              <a:rPr lang="en-US" sz="2500" dirty="0"/>
              <a:t> copy updated edge list to end of edge array</a:t>
            </a:r>
          </a:p>
          <a:p>
            <a:pPr lvl="1" indent="-430096">
              <a:spcBef>
                <a:spcPts val="0"/>
              </a:spcBef>
              <a:buSzPct val="100000"/>
            </a:pPr>
            <a:r>
              <a:rPr lang="en-US" sz="2500" dirty="0"/>
              <a:t>Previous Edges are tomb-stoned </a:t>
            </a:r>
          </a:p>
          <a:p>
            <a:pPr indent="-430096">
              <a:buSzPct val="100000"/>
            </a:pPr>
            <a:r>
              <a:rPr lang="en" sz="2533" dirty="0"/>
              <a:t>Problem: edge lists / neighbor vertices no longer contiguous</a:t>
            </a:r>
            <a:r>
              <a:rPr lang="en" sz="2133" dirty="0"/>
              <a:t> </a:t>
            </a:r>
          </a:p>
          <a:p>
            <a:pPr indent="-430096">
              <a:buSzPct val="100000"/>
            </a:pPr>
            <a:r>
              <a:rPr lang="en" sz="2533" dirty="0"/>
              <a:t>Solution: Store edge start/end in a vertex entry</a:t>
            </a:r>
            <a:endParaRPr sz="2533" dirty="0"/>
          </a:p>
          <a:p>
            <a:pPr indent="-430096">
              <a:buSzPct val="100000"/>
            </a:pPr>
            <a:endParaRPr sz="2133" dirty="0"/>
          </a:p>
        </p:txBody>
      </p:sp>
      <p:sp>
        <p:nvSpPr>
          <p:cNvPr id="320" name="Google Shape;320;p24"/>
          <p:cNvSpPr/>
          <p:nvPr/>
        </p:nvSpPr>
        <p:spPr>
          <a:xfrm>
            <a:off x="1437429" y="3495167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21" name="Google Shape;321;p24"/>
          <p:cNvSpPr/>
          <p:nvPr/>
        </p:nvSpPr>
        <p:spPr>
          <a:xfrm>
            <a:off x="626233" y="43621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22" name="Google Shape;322;p24"/>
          <p:cNvSpPr/>
          <p:nvPr/>
        </p:nvSpPr>
        <p:spPr>
          <a:xfrm>
            <a:off x="2248625" y="43621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23" name="Google Shape;323;p24"/>
          <p:cNvSpPr/>
          <p:nvPr/>
        </p:nvSpPr>
        <p:spPr>
          <a:xfrm>
            <a:off x="1437519" y="5155400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24" name="Google Shape;324;p24"/>
          <p:cNvCxnSpPr>
            <a:stCxn id="321" idx="0"/>
            <a:endCxn id="320" idx="3"/>
          </p:cNvCxnSpPr>
          <p:nvPr/>
        </p:nvCxnSpPr>
        <p:spPr>
          <a:xfrm rot="10800000" flipH="1">
            <a:off x="942033" y="40333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24"/>
          <p:cNvCxnSpPr>
            <a:stCxn id="321" idx="6"/>
            <a:endCxn id="322" idx="2"/>
          </p:cNvCxnSpPr>
          <p:nvPr/>
        </p:nvCxnSpPr>
        <p:spPr>
          <a:xfrm>
            <a:off x="1257833" y="4677333"/>
            <a:ext cx="990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24"/>
          <p:cNvCxnSpPr>
            <a:stCxn id="320" idx="4"/>
            <a:endCxn id="323" idx="0"/>
          </p:cNvCxnSpPr>
          <p:nvPr/>
        </p:nvCxnSpPr>
        <p:spPr>
          <a:xfrm>
            <a:off x="1753229" y="41255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27" name="Google Shape;327;p24"/>
          <p:cNvCxnSpPr>
            <a:stCxn id="323" idx="2"/>
            <a:endCxn id="321" idx="4"/>
          </p:cNvCxnSpPr>
          <p:nvPr/>
        </p:nvCxnSpPr>
        <p:spPr>
          <a:xfrm rot="10800000">
            <a:off x="941919" y="4992600"/>
            <a:ext cx="4956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328;p24"/>
          <p:cNvCxnSpPr>
            <a:stCxn id="322" idx="0"/>
            <a:endCxn id="320" idx="5"/>
          </p:cNvCxnSpPr>
          <p:nvPr/>
        </p:nvCxnSpPr>
        <p:spPr>
          <a:xfrm rot="10800000">
            <a:off x="1976425" y="40333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9" name="Google Shape;329;p24"/>
          <p:cNvSpPr/>
          <p:nvPr/>
        </p:nvSpPr>
        <p:spPr>
          <a:xfrm>
            <a:off x="3283007" y="4162333"/>
            <a:ext cx="40276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" name="Google Shape;330;p24"/>
          <p:cNvSpPr/>
          <p:nvPr/>
        </p:nvSpPr>
        <p:spPr>
          <a:xfrm>
            <a:off x="7975567" y="32878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331" name="Google Shape;331;p24"/>
          <p:cNvSpPr/>
          <p:nvPr/>
        </p:nvSpPr>
        <p:spPr>
          <a:xfrm>
            <a:off x="8399544" y="42248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2" name="Google Shape;332;p24"/>
          <p:cNvSpPr/>
          <p:nvPr/>
        </p:nvSpPr>
        <p:spPr>
          <a:xfrm>
            <a:off x="8823508" y="42248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3" name="Google Shape;333;p24"/>
          <p:cNvSpPr/>
          <p:nvPr/>
        </p:nvSpPr>
        <p:spPr>
          <a:xfrm>
            <a:off x="9247473" y="42248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34" name="Google Shape;334;p24"/>
          <p:cNvSpPr/>
          <p:nvPr/>
        </p:nvSpPr>
        <p:spPr>
          <a:xfrm>
            <a:off x="9671437" y="42248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5" name="Google Shape;335;p24"/>
          <p:cNvSpPr/>
          <p:nvPr/>
        </p:nvSpPr>
        <p:spPr>
          <a:xfrm>
            <a:off x="10095403" y="42248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36" name="Google Shape;336;p24"/>
          <p:cNvSpPr/>
          <p:nvPr/>
        </p:nvSpPr>
        <p:spPr>
          <a:xfrm>
            <a:off x="8607133" y="32876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337" name="Google Shape;337;p24"/>
          <p:cNvSpPr/>
          <p:nvPr/>
        </p:nvSpPr>
        <p:spPr>
          <a:xfrm>
            <a:off x="7975577" y="42248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38" name="Google Shape;338;p24"/>
          <p:cNvCxnSpPr>
            <a:stCxn id="330" idx="2"/>
            <a:endCxn id="337" idx="0"/>
          </p:cNvCxnSpPr>
          <p:nvPr/>
        </p:nvCxnSpPr>
        <p:spPr>
          <a:xfrm flipH="1">
            <a:off x="8187767" y="3591400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9" name="Google Shape;339;p24"/>
          <p:cNvSpPr/>
          <p:nvPr/>
        </p:nvSpPr>
        <p:spPr>
          <a:xfrm>
            <a:off x="9238733" y="32876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340" name="Google Shape;340;p24"/>
          <p:cNvSpPr/>
          <p:nvPr/>
        </p:nvSpPr>
        <p:spPr>
          <a:xfrm>
            <a:off x="9870333" y="32876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341" name="Google Shape;341;p24"/>
          <p:cNvCxnSpPr>
            <a:stCxn id="336" idx="2"/>
            <a:endCxn id="331" idx="0"/>
          </p:cNvCxnSpPr>
          <p:nvPr/>
        </p:nvCxnSpPr>
        <p:spPr>
          <a:xfrm flipH="1">
            <a:off x="8611733" y="3591267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" name="Google Shape;342;p24"/>
          <p:cNvCxnSpPr>
            <a:stCxn id="339" idx="2"/>
            <a:endCxn id="332" idx="0"/>
          </p:cNvCxnSpPr>
          <p:nvPr/>
        </p:nvCxnSpPr>
        <p:spPr>
          <a:xfrm flipH="1">
            <a:off x="9035333" y="3591267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3" name="Google Shape;343;p24"/>
          <p:cNvCxnSpPr>
            <a:stCxn id="340" idx="2"/>
            <a:endCxn id="334" idx="0"/>
          </p:cNvCxnSpPr>
          <p:nvPr/>
        </p:nvCxnSpPr>
        <p:spPr>
          <a:xfrm flipH="1">
            <a:off x="9883333" y="3591267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4" name="Google Shape;344;p24"/>
          <p:cNvCxnSpPr>
            <a:stCxn id="323" idx="6"/>
            <a:endCxn id="322" idx="4"/>
          </p:cNvCxnSpPr>
          <p:nvPr/>
        </p:nvCxnSpPr>
        <p:spPr>
          <a:xfrm rot="10800000" flipH="1">
            <a:off x="2069119" y="4992600"/>
            <a:ext cx="495200" cy="478000"/>
          </a:xfrm>
          <a:prstGeom prst="straightConnector1">
            <a:avLst/>
          </a:prstGeom>
          <a:noFill/>
          <a:ln w="603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5" name="Google Shape;345;p24"/>
          <p:cNvSpPr/>
          <p:nvPr/>
        </p:nvSpPr>
        <p:spPr>
          <a:xfrm>
            <a:off x="8023017" y="5330433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346" name="Google Shape;346;p24"/>
          <p:cNvSpPr/>
          <p:nvPr/>
        </p:nvSpPr>
        <p:spPr>
          <a:xfrm>
            <a:off x="8446993" y="6267485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47" name="Google Shape;347;p24"/>
          <p:cNvSpPr/>
          <p:nvPr/>
        </p:nvSpPr>
        <p:spPr>
          <a:xfrm>
            <a:off x="8870959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48" name="Google Shape;348;p24"/>
          <p:cNvSpPr/>
          <p:nvPr/>
        </p:nvSpPr>
        <p:spPr>
          <a:xfrm>
            <a:off x="9294923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49" name="Google Shape;349;p24"/>
          <p:cNvSpPr/>
          <p:nvPr/>
        </p:nvSpPr>
        <p:spPr>
          <a:xfrm>
            <a:off x="9718888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50" name="Google Shape;350;p24"/>
          <p:cNvSpPr/>
          <p:nvPr/>
        </p:nvSpPr>
        <p:spPr>
          <a:xfrm>
            <a:off x="10142852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51" name="Google Shape;351;p24"/>
          <p:cNvSpPr/>
          <p:nvPr/>
        </p:nvSpPr>
        <p:spPr>
          <a:xfrm>
            <a:off x="8654584" y="53303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352" name="Google Shape;352;p24"/>
          <p:cNvSpPr/>
          <p:nvPr/>
        </p:nvSpPr>
        <p:spPr>
          <a:xfrm>
            <a:off x="8023027" y="6267485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53" name="Google Shape;353;p24"/>
          <p:cNvCxnSpPr>
            <a:stCxn id="345" idx="2"/>
            <a:endCxn id="352" idx="0"/>
          </p:cNvCxnSpPr>
          <p:nvPr/>
        </p:nvCxnSpPr>
        <p:spPr>
          <a:xfrm flipH="1">
            <a:off x="8235217" y="5634033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4" name="Google Shape;354;p24"/>
          <p:cNvSpPr/>
          <p:nvPr/>
        </p:nvSpPr>
        <p:spPr>
          <a:xfrm>
            <a:off x="9286184" y="53303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355" name="Google Shape;355;p24"/>
          <p:cNvSpPr/>
          <p:nvPr/>
        </p:nvSpPr>
        <p:spPr>
          <a:xfrm>
            <a:off x="9917784" y="53303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6,9</a:t>
            </a:r>
            <a:endParaRPr sz="2400"/>
          </a:p>
        </p:txBody>
      </p:sp>
      <p:cxnSp>
        <p:nvCxnSpPr>
          <p:cNvPr id="356" name="Google Shape;356;p24"/>
          <p:cNvCxnSpPr>
            <a:stCxn id="351" idx="2"/>
            <a:endCxn id="346" idx="0"/>
          </p:cNvCxnSpPr>
          <p:nvPr/>
        </p:nvCxnSpPr>
        <p:spPr>
          <a:xfrm flipH="1">
            <a:off x="8659184" y="5633900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7" name="Google Shape;357;p24"/>
          <p:cNvCxnSpPr>
            <a:stCxn id="354" idx="2"/>
            <a:endCxn id="347" idx="0"/>
          </p:cNvCxnSpPr>
          <p:nvPr/>
        </p:nvCxnSpPr>
        <p:spPr>
          <a:xfrm flipH="1">
            <a:off x="9082784" y="5633900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8" name="Google Shape;358;p24"/>
          <p:cNvCxnSpPr>
            <a:stCxn id="355" idx="2"/>
            <a:endCxn id="359" idx="0"/>
          </p:cNvCxnSpPr>
          <p:nvPr/>
        </p:nvCxnSpPr>
        <p:spPr>
          <a:xfrm>
            <a:off x="10233584" y="5633900"/>
            <a:ext cx="540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9" name="Google Shape;359;p24"/>
          <p:cNvSpPr/>
          <p:nvPr/>
        </p:nvSpPr>
        <p:spPr>
          <a:xfrm>
            <a:off x="10562392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60" name="Google Shape;360;p24"/>
          <p:cNvSpPr/>
          <p:nvPr/>
        </p:nvSpPr>
        <p:spPr>
          <a:xfrm>
            <a:off x="10986356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61" name="Google Shape;361;p24"/>
          <p:cNvSpPr/>
          <p:nvPr/>
        </p:nvSpPr>
        <p:spPr>
          <a:xfrm>
            <a:off x="11405889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62" name="Google Shape;362;p24"/>
          <p:cNvSpPr txBox="1"/>
          <p:nvPr/>
        </p:nvSpPr>
        <p:spPr>
          <a:xfrm>
            <a:off x="9798933" y="525001"/>
            <a:ext cx="21980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>
                <a:latin typeface="Lato"/>
                <a:ea typeface="Lato"/>
                <a:cs typeface="Lato"/>
                <a:sym typeface="Lato"/>
              </a:rPr>
              <a:t>Edge Addition is easier with an explicit edge list</a:t>
            </a:r>
            <a:endParaRPr sz="1467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&quot;No&quot; Symbol 1">
            <a:extLst>
              <a:ext uri="{FF2B5EF4-FFF2-40B4-BE49-F238E27FC236}">
                <a16:creationId xmlns:a16="http://schemas.microsoft.com/office/drawing/2014/main" id="{099D006B-88E5-725D-6CF4-6F0B75FE8F78}"/>
              </a:ext>
            </a:extLst>
          </p:cNvPr>
          <p:cNvSpPr/>
          <p:nvPr/>
        </p:nvSpPr>
        <p:spPr>
          <a:xfrm>
            <a:off x="7443821" y="3273445"/>
            <a:ext cx="3702204" cy="1134211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65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Design Alternatives:</a:t>
            </a:r>
            <a:br>
              <a:rPr lang="en" dirty="0"/>
            </a:br>
            <a:r>
              <a:rPr lang="en" dirty="0"/>
              <a:t>Log Structured CSR Variants</a:t>
            </a:r>
            <a:endParaRPr dirty="0"/>
          </a:p>
        </p:txBody>
      </p:sp>
      <p:sp>
        <p:nvSpPr>
          <p:cNvPr id="368" name="Google Shape;368;p2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133" dirty="0"/>
              <a:t>Vertex and Edge Handle Alternatives</a:t>
            </a:r>
            <a:endParaRPr sz="2133" dirty="0"/>
          </a:p>
          <a:p>
            <a:pPr indent="-440256">
              <a:spcBef>
                <a:spcPts val="1600"/>
              </a:spcBef>
              <a:buSzPts val="1600"/>
            </a:pPr>
            <a:r>
              <a:rPr lang="en" sz="2133" dirty="0"/>
              <a:t>LS_CSR with Out of Line Locking (separate lock array)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LS_CSR with Packed Values for Locking (locks steal bits from IDs)</a:t>
            </a:r>
            <a:endParaRPr sz="2133" dirty="0"/>
          </a:p>
          <a:p>
            <a:pPr marL="0" indent="0">
              <a:spcBef>
                <a:spcPts val="1600"/>
              </a:spcBef>
              <a:buNone/>
            </a:pPr>
            <a:r>
              <a:rPr lang="en" sz="2133" dirty="0"/>
              <a:t>Representing Properties</a:t>
            </a:r>
            <a:endParaRPr sz="2133" dirty="0"/>
          </a:p>
          <a:p>
            <a:pPr indent="-440256">
              <a:spcBef>
                <a:spcPts val="1600"/>
              </a:spcBef>
              <a:buSzPts val="1600"/>
            </a:pPr>
            <a:r>
              <a:rPr lang="en" sz="2133" dirty="0"/>
              <a:t>LS_CSR with Out of Line Properties (properties in separate arrays)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LS_CSR with Packed Edge Properties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LS_CSR with Packed Node Properties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LS_CSR with both Packed Properties </a:t>
            </a:r>
          </a:p>
          <a:p>
            <a:pPr indent="-440256">
              <a:buSzPts val="1600"/>
            </a:pPr>
            <a:r>
              <a:rPr lang="en" sz="2133" dirty="0"/>
              <a:t>PANDO: properties in DKV store (e.g. </a:t>
            </a:r>
            <a:r>
              <a:rPr lang="en-US" sz="2133" dirty="0"/>
              <a:t>M</a:t>
            </a:r>
            <a:r>
              <a:rPr lang="en" sz="2133" dirty="0" err="1"/>
              <a:t>emcached</a:t>
            </a:r>
            <a:r>
              <a:rPr lang="en" sz="2133" dirty="0"/>
              <a:t>)</a:t>
            </a:r>
          </a:p>
          <a:p>
            <a:pPr indent="-440256">
              <a:buSzPts val="1600"/>
            </a:pPr>
            <a:r>
              <a:rPr lang="en" sz="2133" i="1" dirty="0"/>
              <a:t>Hypothesis: best representation depends on level of heterogeneity</a:t>
            </a:r>
          </a:p>
        </p:txBody>
      </p:sp>
      <p:sp>
        <p:nvSpPr>
          <p:cNvPr id="369" name="Google Shape;369;p25"/>
          <p:cNvSpPr txBox="1"/>
          <p:nvPr/>
        </p:nvSpPr>
        <p:spPr>
          <a:xfrm>
            <a:off x="8739500" y="525001"/>
            <a:ext cx="29468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>
                <a:latin typeface="Lato"/>
                <a:ea typeface="Lato"/>
                <a:cs typeface="Lato"/>
                <a:sym typeface="Lato"/>
              </a:rPr>
              <a:t>Benchmarking Variants shows how Packing Data within the CSR representation performs.</a:t>
            </a:r>
            <a:endParaRPr sz="1467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6"/>
          <p:cNvSpPr txBox="1">
            <a:spLocks noGrp="1"/>
          </p:cNvSpPr>
          <p:nvPr>
            <p:ph type="body" idx="1"/>
          </p:nvPr>
        </p:nvSpPr>
        <p:spPr>
          <a:xfrm>
            <a:off x="815600" y="1134400"/>
            <a:ext cx="5819376" cy="567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133" dirty="0"/>
              <a:t>Workloads:</a:t>
            </a:r>
            <a:endParaRPr sz="2133" dirty="0"/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" sz="2133" dirty="0"/>
              <a:t>Single-Source Shortest Path (BFS)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Jaccard Similarity</a:t>
            </a:r>
            <a:endParaRPr sz="2133" dirty="0"/>
          </a:p>
          <a:p>
            <a:pPr marL="0" indent="0">
              <a:lnSpc>
                <a:spcPct val="100000"/>
              </a:lnSpc>
              <a:spcBef>
                <a:spcPts val="533"/>
              </a:spcBef>
              <a:buNone/>
            </a:pPr>
            <a:r>
              <a:rPr lang="en" sz="2133" dirty="0"/>
              <a:t>Underlying Structure:</a:t>
            </a:r>
            <a:endParaRPr sz="2133" dirty="0"/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" sz="2133" dirty="0"/>
              <a:t>Morph Graph (Galois’ Resident </a:t>
            </a:r>
            <a:r>
              <a:rPr lang="en" sz="2133" dirty="0" err="1"/>
              <a:t>EdgeList</a:t>
            </a:r>
            <a:r>
              <a:rPr lang="en" sz="2133" dirty="0"/>
              <a:t>)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Regular CSR -&gt; recomputed on each edit 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Log Structured CSR variants</a:t>
            </a:r>
            <a:endParaRPr sz="2133" dirty="0"/>
          </a:p>
          <a:p>
            <a:pPr marL="0" indent="0">
              <a:lnSpc>
                <a:spcPct val="100000"/>
              </a:lnSpc>
              <a:spcBef>
                <a:spcPts val="533"/>
              </a:spcBef>
              <a:buNone/>
            </a:pPr>
            <a:r>
              <a:rPr lang="en" sz="2133" dirty="0"/>
              <a:t>Update intensity:</a:t>
            </a:r>
            <a:endParaRPr sz="2133" dirty="0"/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" sz="2133" dirty="0"/>
              <a:t>No Edits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n/8 of the Graph ingested</a:t>
            </a:r>
            <a:endParaRPr sz="2133" dirty="0"/>
          </a:p>
          <a:p>
            <a:pPr marL="0" indent="0">
              <a:lnSpc>
                <a:spcPct val="100000"/>
              </a:lnSpc>
              <a:spcBef>
                <a:spcPts val="533"/>
              </a:spcBef>
              <a:buNone/>
            </a:pPr>
            <a:r>
              <a:rPr lang="en" sz="2133" dirty="0"/>
              <a:t>Metrics of Interest:</a:t>
            </a:r>
            <a:endParaRPr sz="2133" dirty="0"/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" sz="2133" dirty="0"/>
              <a:t>Total Cycles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Cycles spent Editing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Cycles spent on Workload</a:t>
            </a:r>
            <a:endParaRPr sz="2133" dirty="0"/>
          </a:p>
          <a:p>
            <a:pPr lvl="1" indent="-440256">
              <a:lnSpc>
                <a:spcPct val="100000"/>
              </a:lnSpc>
              <a:spcBef>
                <a:spcPts val="0"/>
              </a:spcBef>
              <a:buSzPts val="1600"/>
            </a:pPr>
            <a:r>
              <a:rPr lang="en" sz="2133" dirty="0"/>
              <a:t>Micro-arch counters collected will be on auxiliary slides</a:t>
            </a:r>
            <a:endParaRPr sz="2133" dirty="0"/>
          </a:p>
        </p:txBody>
      </p:sp>
      <p:sp>
        <p:nvSpPr>
          <p:cNvPr id="375" name="Google Shape;375;p2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Methodology</a:t>
            </a:r>
            <a:endParaRPr dirty="0"/>
          </a:p>
        </p:txBody>
      </p:sp>
      <p:sp>
        <p:nvSpPr>
          <p:cNvPr id="2" name="Google Shape;374;p26">
            <a:extLst>
              <a:ext uri="{FF2B5EF4-FFF2-40B4-BE49-F238E27FC236}">
                <a16:creationId xmlns:a16="http://schemas.microsoft.com/office/drawing/2014/main" id="{5E744EF8-535C-9742-300D-E5D08CD56AEE}"/>
              </a:ext>
            </a:extLst>
          </p:cNvPr>
          <p:cNvSpPr txBox="1">
            <a:spLocks/>
          </p:cNvSpPr>
          <p:nvPr/>
        </p:nvSpPr>
        <p:spPr>
          <a:xfrm>
            <a:off x="6372624" y="1234615"/>
            <a:ext cx="5819376" cy="567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133" dirty="0"/>
              <a:t>Sequential only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133" dirty="0"/>
              <a:t>Hardware</a:t>
            </a:r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-US" sz="2133" dirty="0"/>
              <a:t>Machine, RAM, CPU, clock, bios changes</a:t>
            </a:r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-US" sz="2133" dirty="0"/>
              <a:t>OS, compiler, compiler flags</a:t>
            </a:r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endParaRPr lang="en-US" sz="2133" dirty="0"/>
          </a:p>
          <a:p>
            <a:pPr marL="169329" indent="0">
              <a:lnSpc>
                <a:spcPct val="100000"/>
              </a:lnSpc>
              <a:spcBef>
                <a:spcPts val="533"/>
              </a:spcBef>
              <a:buSzPts val="1600"/>
              <a:buNone/>
            </a:pPr>
            <a:r>
              <a:rPr lang="en-US" sz="2133" dirty="0"/>
              <a:t>Inputs</a:t>
            </a:r>
          </a:p>
          <a:p>
            <a:pPr marL="169329" indent="0">
              <a:lnSpc>
                <a:spcPct val="100000"/>
              </a:lnSpc>
              <a:spcBef>
                <a:spcPts val="533"/>
              </a:spcBef>
              <a:buSzPts val="1600"/>
              <a:buNone/>
            </a:pPr>
            <a:r>
              <a:rPr lang="en-US" sz="2133" dirty="0"/>
              <a:t>Graph 1, ….</a:t>
            </a:r>
          </a:p>
          <a:p>
            <a:pPr marL="0" indent="0">
              <a:lnSpc>
                <a:spcPct val="100000"/>
              </a:lnSpc>
              <a:spcBef>
                <a:spcPts val="533"/>
              </a:spcBef>
              <a:buFont typeface="Arial" panose="020B0604020202020204" pitchFamily="34" charset="0"/>
              <a:buNone/>
            </a:pPr>
            <a:endParaRPr lang="en-US" sz="2133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8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Deleting an Edge</a:t>
            </a:r>
            <a:endParaRPr/>
          </a:p>
        </p:txBody>
      </p:sp>
      <p:sp>
        <p:nvSpPr>
          <p:cNvPr id="429" name="Google Shape;429;p28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58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Idea: Steal a bit to Tombstone in the Edge (Shown by black interior)</a:t>
            </a:r>
            <a:endParaRPr sz="2133"/>
          </a:p>
        </p:txBody>
      </p:sp>
      <p:sp>
        <p:nvSpPr>
          <p:cNvPr id="430" name="Google Shape;430;p28"/>
          <p:cNvSpPr/>
          <p:nvPr/>
        </p:nvSpPr>
        <p:spPr>
          <a:xfrm>
            <a:off x="1539029" y="2885567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31" name="Google Shape;431;p28"/>
          <p:cNvSpPr/>
          <p:nvPr/>
        </p:nvSpPr>
        <p:spPr>
          <a:xfrm>
            <a:off x="727833" y="37525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32" name="Google Shape;432;p28"/>
          <p:cNvSpPr/>
          <p:nvPr/>
        </p:nvSpPr>
        <p:spPr>
          <a:xfrm>
            <a:off x="2350225" y="37525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433" name="Google Shape;433;p28"/>
          <p:cNvSpPr/>
          <p:nvPr/>
        </p:nvSpPr>
        <p:spPr>
          <a:xfrm>
            <a:off x="1539119" y="4545800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34" name="Google Shape;434;p28"/>
          <p:cNvCxnSpPr>
            <a:stCxn id="431" idx="0"/>
            <a:endCxn id="430" idx="3"/>
          </p:cNvCxnSpPr>
          <p:nvPr/>
        </p:nvCxnSpPr>
        <p:spPr>
          <a:xfrm rot="10800000" flipH="1">
            <a:off x="1043633" y="34237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5" name="Google Shape;435;p28"/>
          <p:cNvCxnSpPr>
            <a:stCxn id="431" idx="6"/>
            <a:endCxn id="432" idx="2"/>
          </p:cNvCxnSpPr>
          <p:nvPr/>
        </p:nvCxnSpPr>
        <p:spPr>
          <a:xfrm>
            <a:off x="1359433" y="4067733"/>
            <a:ext cx="9908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36" name="Google Shape;436;p28"/>
          <p:cNvCxnSpPr>
            <a:stCxn id="430" idx="4"/>
            <a:endCxn id="433" idx="0"/>
          </p:cNvCxnSpPr>
          <p:nvPr/>
        </p:nvCxnSpPr>
        <p:spPr>
          <a:xfrm>
            <a:off x="1854829" y="35159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37" name="Google Shape;437;p28"/>
          <p:cNvCxnSpPr>
            <a:stCxn id="433" idx="2"/>
            <a:endCxn id="431" idx="4"/>
          </p:cNvCxnSpPr>
          <p:nvPr/>
        </p:nvCxnSpPr>
        <p:spPr>
          <a:xfrm rot="10800000">
            <a:off x="1043519" y="4383000"/>
            <a:ext cx="4956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" name="Google Shape;438;p28"/>
          <p:cNvCxnSpPr>
            <a:stCxn id="432" idx="0"/>
            <a:endCxn id="430" idx="5"/>
          </p:cNvCxnSpPr>
          <p:nvPr/>
        </p:nvCxnSpPr>
        <p:spPr>
          <a:xfrm rot="10800000">
            <a:off x="2078025" y="34237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9" name="Google Shape;439;p28"/>
          <p:cNvSpPr/>
          <p:nvPr/>
        </p:nvSpPr>
        <p:spPr>
          <a:xfrm>
            <a:off x="3384607" y="3552733"/>
            <a:ext cx="40276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40" name="Google Shape;440;p28"/>
          <p:cNvSpPr/>
          <p:nvPr/>
        </p:nvSpPr>
        <p:spPr>
          <a:xfrm>
            <a:off x="8077167" y="26782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441" name="Google Shape;441;p28"/>
          <p:cNvSpPr/>
          <p:nvPr/>
        </p:nvSpPr>
        <p:spPr>
          <a:xfrm>
            <a:off x="8501144" y="3615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42" name="Google Shape;442;p28"/>
          <p:cNvSpPr/>
          <p:nvPr/>
        </p:nvSpPr>
        <p:spPr>
          <a:xfrm>
            <a:off x="8925108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43" name="Google Shape;443;p28"/>
          <p:cNvSpPr/>
          <p:nvPr/>
        </p:nvSpPr>
        <p:spPr>
          <a:xfrm>
            <a:off x="9349073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444" name="Google Shape;444;p28"/>
          <p:cNvSpPr/>
          <p:nvPr/>
        </p:nvSpPr>
        <p:spPr>
          <a:xfrm>
            <a:off x="9773037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45" name="Google Shape;445;p28"/>
          <p:cNvSpPr/>
          <p:nvPr/>
        </p:nvSpPr>
        <p:spPr>
          <a:xfrm>
            <a:off x="10197003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46" name="Google Shape;446;p28"/>
          <p:cNvSpPr/>
          <p:nvPr/>
        </p:nvSpPr>
        <p:spPr>
          <a:xfrm>
            <a:off x="87087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447" name="Google Shape;447;p28"/>
          <p:cNvSpPr/>
          <p:nvPr/>
        </p:nvSpPr>
        <p:spPr>
          <a:xfrm>
            <a:off x="8077177" y="3615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48" name="Google Shape;448;p28"/>
          <p:cNvCxnSpPr>
            <a:stCxn id="440" idx="2"/>
            <a:endCxn id="447" idx="0"/>
          </p:cNvCxnSpPr>
          <p:nvPr/>
        </p:nvCxnSpPr>
        <p:spPr>
          <a:xfrm flipH="1">
            <a:off x="8289367" y="2981800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9" name="Google Shape;449;p28"/>
          <p:cNvSpPr/>
          <p:nvPr/>
        </p:nvSpPr>
        <p:spPr>
          <a:xfrm>
            <a:off x="93403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450" name="Google Shape;450;p28"/>
          <p:cNvSpPr/>
          <p:nvPr/>
        </p:nvSpPr>
        <p:spPr>
          <a:xfrm>
            <a:off x="99719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451" name="Google Shape;451;p28"/>
          <p:cNvCxnSpPr>
            <a:stCxn id="446" idx="2"/>
            <a:endCxn id="441" idx="0"/>
          </p:cNvCxnSpPr>
          <p:nvPr/>
        </p:nvCxnSpPr>
        <p:spPr>
          <a:xfrm flipH="1">
            <a:off x="8713333" y="2981667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2" name="Google Shape;452;p28"/>
          <p:cNvCxnSpPr>
            <a:stCxn id="449" idx="2"/>
            <a:endCxn id="442" idx="0"/>
          </p:cNvCxnSpPr>
          <p:nvPr/>
        </p:nvCxnSpPr>
        <p:spPr>
          <a:xfrm flipH="1">
            <a:off x="9136933" y="2981667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3" name="Google Shape;453;p28"/>
          <p:cNvCxnSpPr>
            <a:stCxn id="450" idx="2"/>
            <a:endCxn id="444" idx="0"/>
          </p:cNvCxnSpPr>
          <p:nvPr/>
        </p:nvCxnSpPr>
        <p:spPr>
          <a:xfrm flipH="1">
            <a:off x="9984933" y="2981667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28"/>
          <p:cNvSpPr/>
          <p:nvPr/>
        </p:nvSpPr>
        <p:spPr>
          <a:xfrm>
            <a:off x="8124617" y="47452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455" name="Google Shape;455;p28"/>
          <p:cNvSpPr/>
          <p:nvPr/>
        </p:nvSpPr>
        <p:spPr>
          <a:xfrm>
            <a:off x="8548593" y="5682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56" name="Google Shape;456;p28"/>
          <p:cNvSpPr/>
          <p:nvPr/>
        </p:nvSpPr>
        <p:spPr>
          <a:xfrm>
            <a:off x="8972559" y="5682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57" name="Google Shape;457;p28"/>
          <p:cNvSpPr/>
          <p:nvPr/>
        </p:nvSpPr>
        <p:spPr>
          <a:xfrm>
            <a:off x="9396523" y="5682267"/>
            <a:ext cx="424000" cy="3036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chemeClr val="lt1"/>
                </a:solidFill>
              </a:rPr>
              <a:t>1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58" name="Google Shape;458;p28"/>
          <p:cNvSpPr/>
          <p:nvPr/>
        </p:nvSpPr>
        <p:spPr>
          <a:xfrm>
            <a:off x="9820488" y="5682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59" name="Google Shape;459;p28"/>
          <p:cNvSpPr/>
          <p:nvPr/>
        </p:nvSpPr>
        <p:spPr>
          <a:xfrm>
            <a:off x="10244452" y="5682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60" name="Google Shape;460;p28"/>
          <p:cNvSpPr/>
          <p:nvPr/>
        </p:nvSpPr>
        <p:spPr>
          <a:xfrm>
            <a:off x="8756184" y="4745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461" name="Google Shape;461;p28"/>
          <p:cNvSpPr/>
          <p:nvPr/>
        </p:nvSpPr>
        <p:spPr>
          <a:xfrm>
            <a:off x="8124627" y="5682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62" name="Google Shape;462;p28"/>
          <p:cNvCxnSpPr>
            <a:stCxn id="454" idx="2"/>
            <a:endCxn id="461" idx="0"/>
          </p:cNvCxnSpPr>
          <p:nvPr/>
        </p:nvCxnSpPr>
        <p:spPr>
          <a:xfrm flipH="1">
            <a:off x="8336817" y="5048800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3" name="Google Shape;463;p28"/>
          <p:cNvSpPr/>
          <p:nvPr/>
        </p:nvSpPr>
        <p:spPr>
          <a:xfrm>
            <a:off x="9387784" y="4745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464" name="Google Shape;464;p28"/>
          <p:cNvSpPr/>
          <p:nvPr/>
        </p:nvSpPr>
        <p:spPr>
          <a:xfrm>
            <a:off x="10019384" y="4745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465" name="Google Shape;465;p28"/>
          <p:cNvCxnSpPr>
            <a:stCxn id="460" idx="2"/>
            <a:endCxn id="455" idx="0"/>
          </p:cNvCxnSpPr>
          <p:nvPr/>
        </p:nvCxnSpPr>
        <p:spPr>
          <a:xfrm flipH="1">
            <a:off x="8760784" y="5048667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6" name="Google Shape;466;p28"/>
          <p:cNvCxnSpPr>
            <a:stCxn id="463" idx="2"/>
            <a:endCxn id="456" idx="0"/>
          </p:cNvCxnSpPr>
          <p:nvPr/>
        </p:nvCxnSpPr>
        <p:spPr>
          <a:xfrm flipH="1">
            <a:off x="9184384" y="5048667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7" name="Google Shape;467;p28"/>
          <p:cNvCxnSpPr>
            <a:stCxn id="464" idx="2"/>
            <a:endCxn id="458" idx="0"/>
          </p:cNvCxnSpPr>
          <p:nvPr/>
        </p:nvCxnSpPr>
        <p:spPr>
          <a:xfrm flipH="1">
            <a:off x="10032384" y="5048667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8" name="Google Shape;468;p28"/>
          <p:cNvSpPr txBox="1">
            <a:spLocks noGrp="1"/>
          </p:cNvSpPr>
          <p:nvPr>
            <p:ph type="body" idx="1"/>
          </p:nvPr>
        </p:nvSpPr>
        <p:spPr>
          <a:xfrm>
            <a:off x="1631633" y="5540067"/>
            <a:ext cx="9385200" cy="13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The edge will still be traversed, just ignored</a:t>
            </a:r>
            <a:endParaRPr sz="2133"/>
          </a:p>
        </p:txBody>
      </p:sp>
      <p:sp>
        <p:nvSpPr>
          <p:cNvPr id="469" name="Google Shape;469;p28"/>
          <p:cNvSpPr/>
          <p:nvPr/>
        </p:nvSpPr>
        <p:spPr>
          <a:xfrm>
            <a:off x="8984167" y="4125667"/>
            <a:ext cx="672000" cy="478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9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Deleting a Node</a:t>
            </a:r>
            <a:endParaRPr/>
          </a:p>
        </p:txBody>
      </p:sp>
      <p:sp>
        <p:nvSpPr>
          <p:cNvPr id="475" name="Google Shape;475;p29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58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Idea: Steal a bit to Tombstone in the Node (Shown by black interior)</a:t>
            </a:r>
            <a:endParaRPr sz="2133"/>
          </a:p>
        </p:txBody>
      </p:sp>
      <p:sp>
        <p:nvSpPr>
          <p:cNvPr id="476" name="Google Shape;476;p29"/>
          <p:cNvSpPr/>
          <p:nvPr/>
        </p:nvSpPr>
        <p:spPr>
          <a:xfrm>
            <a:off x="1539029" y="2885567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77" name="Google Shape;477;p29"/>
          <p:cNvSpPr/>
          <p:nvPr/>
        </p:nvSpPr>
        <p:spPr>
          <a:xfrm>
            <a:off x="727833" y="3752533"/>
            <a:ext cx="631600" cy="630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78" name="Google Shape;478;p29"/>
          <p:cNvSpPr/>
          <p:nvPr/>
        </p:nvSpPr>
        <p:spPr>
          <a:xfrm>
            <a:off x="2350225" y="37525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479" name="Google Shape;479;p29"/>
          <p:cNvSpPr/>
          <p:nvPr/>
        </p:nvSpPr>
        <p:spPr>
          <a:xfrm>
            <a:off x="1539119" y="4545800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80" name="Google Shape;480;p29"/>
          <p:cNvCxnSpPr>
            <a:stCxn id="477" idx="0"/>
            <a:endCxn id="476" idx="3"/>
          </p:cNvCxnSpPr>
          <p:nvPr/>
        </p:nvCxnSpPr>
        <p:spPr>
          <a:xfrm rot="10800000" flipH="1">
            <a:off x="1043633" y="34237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1" name="Google Shape;481;p29"/>
          <p:cNvCxnSpPr>
            <a:stCxn id="477" idx="6"/>
            <a:endCxn id="478" idx="2"/>
          </p:cNvCxnSpPr>
          <p:nvPr/>
        </p:nvCxnSpPr>
        <p:spPr>
          <a:xfrm>
            <a:off x="1359433" y="4067733"/>
            <a:ext cx="990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2" name="Google Shape;482;p29"/>
          <p:cNvCxnSpPr>
            <a:stCxn id="476" idx="4"/>
            <a:endCxn id="479" idx="0"/>
          </p:cNvCxnSpPr>
          <p:nvPr/>
        </p:nvCxnSpPr>
        <p:spPr>
          <a:xfrm>
            <a:off x="1854829" y="35159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83" name="Google Shape;483;p29"/>
          <p:cNvCxnSpPr>
            <a:stCxn id="479" idx="2"/>
            <a:endCxn id="477" idx="4"/>
          </p:cNvCxnSpPr>
          <p:nvPr/>
        </p:nvCxnSpPr>
        <p:spPr>
          <a:xfrm rot="10800000">
            <a:off x="1043519" y="4383000"/>
            <a:ext cx="4956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4" name="Google Shape;484;p29"/>
          <p:cNvCxnSpPr>
            <a:stCxn id="478" idx="0"/>
            <a:endCxn id="476" idx="5"/>
          </p:cNvCxnSpPr>
          <p:nvPr/>
        </p:nvCxnSpPr>
        <p:spPr>
          <a:xfrm rot="10800000">
            <a:off x="2078025" y="34237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5" name="Google Shape;485;p29"/>
          <p:cNvSpPr/>
          <p:nvPr/>
        </p:nvSpPr>
        <p:spPr>
          <a:xfrm>
            <a:off x="3384607" y="3552733"/>
            <a:ext cx="40276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6" name="Google Shape;486;p29"/>
          <p:cNvSpPr/>
          <p:nvPr/>
        </p:nvSpPr>
        <p:spPr>
          <a:xfrm>
            <a:off x="8077167" y="26782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487" name="Google Shape;487;p29"/>
          <p:cNvSpPr/>
          <p:nvPr/>
        </p:nvSpPr>
        <p:spPr>
          <a:xfrm>
            <a:off x="8501144" y="3615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88" name="Google Shape;488;p29"/>
          <p:cNvSpPr/>
          <p:nvPr/>
        </p:nvSpPr>
        <p:spPr>
          <a:xfrm>
            <a:off x="8925108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89" name="Google Shape;489;p29"/>
          <p:cNvSpPr/>
          <p:nvPr/>
        </p:nvSpPr>
        <p:spPr>
          <a:xfrm>
            <a:off x="9349073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490" name="Google Shape;490;p29"/>
          <p:cNvSpPr/>
          <p:nvPr/>
        </p:nvSpPr>
        <p:spPr>
          <a:xfrm>
            <a:off x="9773037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91" name="Google Shape;491;p29"/>
          <p:cNvSpPr/>
          <p:nvPr/>
        </p:nvSpPr>
        <p:spPr>
          <a:xfrm>
            <a:off x="10197003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92" name="Google Shape;492;p29"/>
          <p:cNvSpPr/>
          <p:nvPr/>
        </p:nvSpPr>
        <p:spPr>
          <a:xfrm>
            <a:off x="87087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493" name="Google Shape;493;p29"/>
          <p:cNvSpPr/>
          <p:nvPr/>
        </p:nvSpPr>
        <p:spPr>
          <a:xfrm>
            <a:off x="8077177" y="3615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94" name="Google Shape;494;p29"/>
          <p:cNvCxnSpPr>
            <a:stCxn id="486" idx="2"/>
            <a:endCxn id="493" idx="0"/>
          </p:cNvCxnSpPr>
          <p:nvPr/>
        </p:nvCxnSpPr>
        <p:spPr>
          <a:xfrm flipH="1">
            <a:off x="8289367" y="2981800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5" name="Google Shape;495;p29"/>
          <p:cNvSpPr/>
          <p:nvPr/>
        </p:nvSpPr>
        <p:spPr>
          <a:xfrm>
            <a:off x="93403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496" name="Google Shape;496;p29"/>
          <p:cNvSpPr/>
          <p:nvPr/>
        </p:nvSpPr>
        <p:spPr>
          <a:xfrm>
            <a:off x="99719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497" name="Google Shape;497;p29"/>
          <p:cNvCxnSpPr>
            <a:stCxn id="492" idx="2"/>
            <a:endCxn id="487" idx="0"/>
          </p:cNvCxnSpPr>
          <p:nvPr/>
        </p:nvCxnSpPr>
        <p:spPr>
          <a:xfrm flipH="1">
            <a:off x="8713333" y="2981667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" name="Google Shape;498;p29"/>
          <p:cNvCxnSpPr>
            <a:stCxn id="495" idx="2"/>
            <a:endCxn id="488" idx="0"/>
          </p:cNvCxnSpPr>
          <p:nvPr/>
        </p:nvCxnSpPr>
        <p:spPr>
          <a:xfrm flipH="1">
            <a:off x="9136933" y="2981667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9" name="Google Shape;499;p29"/>
          <p:cNvCxnSpPr>
            <a:stCxn id="496" idx="2"/>
            <a:endCxn id="490" idx="0"/>
          </p:cNvCxnSpPr>
          <p:nvPr/>
        </p:nvCxnSpPr>
        <p:spPr>
          <a:xfrm flipH="1">
            <a:off x="9984933" y="2981667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0" name="Google Shape;500;p29"/>
          <p:cNvSpPr txBox="1">
            <a:spLocks noGrp="1"/>
          </p:cNvSpPr>
          <p:nvPr>
            <p:ph type="body" idx="1"/>
          </p:nvPr>
        </p:nvSpPr>
        <p:spPr>
          <a:xfrm>
            <a:off x="1631633" y="5540067"/>
            <a:ext cx="6940400" cy="13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Edges sourced at 2 are now unreachable</a:t>
            </a:r>
            <a:endParaRPr sz="2133"/>
          </a:p>
          <a:p>
            <a:pPr indent="-440256">
              <a:buSzPts val="1600"/>
            </a:pPr>
            <a:r>
              <a:rPr lang="en" sz="2133"/>
              <a:t>Edges traversals with a destination of 2 must check</a:t>
            </a:r>
            <a:endParaRPr sz="2133"/>
          </a:p>
        </p:txBody>
      </p:sp>
      <p:sp>
        <p:nvSpPr>
          <p:cNvPr id="501" name="Google Shape;501;p29"/>
          <p:cNvSpPr/>
          <p:nvPr/>
        </p:nvSpPr>
        <p:spPr>
          <a:xfrm>
            <a:off x="8984167" y="4125667"/>
            <a:ext cx="672000" cy="478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2" name="Google Shape;502;p29"/>
          <p:cNvSpPr/>
          <p:nvPr/>
        </p:nvSpPr>
        <p:spPr>
          <a:xfrm>
            <a:off x="8048251" y="4727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503" name="Google Shape;503;p29"/>
          <p:cNvSpPr/>
          <p:nvPr/>
        </p:nvSpPr>
        <p:spPr>
          <a:xfrm>
            <a:off x="8472227" y="5664119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04" name="Google Shape;504;p29"/>
          <p:cNvSpPr/>
          <p:nvPr/>
        </p:nvSpPr>
        <p:spPr>
          <a:xfrm>
            <a:off x="8896192" y="5664133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05" name="Google Shape;505;p29"/>
          <p:cNvSpPr/>
          <p:nvPr/>
        </p:nvSpPr>
        <p:spPr>
          <a:xfrm>
            <a:off x="9320156" y="5664133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506" name="Google Shape;506;p29"/>
          <p:cNvSpPr/>
          <p:nvPr/>
        </p:nvSpPr>
        <p:spPr>
          <a:xfrm>
            <a:off x="9744121" y="5664133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07" name="Google Shape;507;p29"/>
          <p:cNvSpPr/>
          <p:nvPr/>
        </p:nvSpPr>
        <p:spPr>
          <a:xfrm>
            <a:off x="10168085" y="5664133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508" name="Google Shape;508;p29"/>
          <p:cNvSpPr/>
          <p:nvPr/>
        </p:nvSpPr>
        <p:spPr>
          <a:xfrm>
            <a:off x="8679817" y="4726933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509" name="Google Shape;509;p29"/>
          <p:cNvSpPr/>
          <p:nvPr/>
        </p:nvSpPr>
        <p:spPr>
          <a:xfrm>
            <a:off x="8048260" y="5664119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510" name="Google Shape;510;p29"/>
          <p:cNvCxnSpPr>
            <a:stCxn id="502" idx="2"/>
            <a:endCxn id="509" idx="0"/>
          </p:cNvCxnSpPr>
          <p:nvPr/>
        </p:nvCxnSpPr>
        <p:spPr>
          <a:xfrm flipH="1">
            <a:off x="8260451" y="5030667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1" name="Google Shape;511;p29"/>
          <p:cNvSpPr/>
          <p:nvPr/>
        </p:nvSpPr>
        <p:spPr>
          <a:xfrm>
            <a:off x="9311417" y="4726933"/>
            <a:ext cx="631600" cy="3036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chemeClr val="lt1"/>
                </a:solidFill>
              </a:rPr>
              <a:t>2,4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12" name="Google Shape;512;p29"/>
          <p:cNvSpPr/>
          <p:nvPr/>
        </p:nvSpPr>
        <p:spPr>
          <a:xfrm>
            <a:off x="9943017" y="4726933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513" name="Google Shape;513;p29"/>
          <p:cNvCxnSpPr>
            <a:stCxn id="508" idx="2"/>
            <a:endCxn id="503" idx="0"/>
          </p:cNvCxnSpPr>
          <p:nvPr/>
        </p:nvCxnSpPr>
        <p:spPr>
          <a:xfrm flipH="1">
            <a:off x="8684417" y="5030533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4" name="Google Shape;514;p29"/>
          <p:cNvCxnSpPr>
            <a:stCxn id="511" idx="2"/>
            <a:endCxn id="504" idx="0"/>
          </p:cNvCxnSpPr>
          <p:nvPr/>
        </p:nvCxnSpPr>
        <p:spPr>
          <a:xfrm flipH="1">
            <a:off x="9108017" y="5030533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5" name="Google Shape;515;p29"/>
          <p:cNvCxnSpPr>
            <a:stCxn id="512" idx="2"/>
            <a:endCxn id="506" idx="0"/>
          </p:cNvCxnSpPr>
          <p:nvPr/>
        </p:nvCxnSpPr>
        <p:spPr>
          <a:xfrm flipH="1">
            <a:off x="9956017" y="5030533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0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Aside about Labeled Properties</a:t>
            </a:r>
            <a:endParaRPr/>
          </a:p>
        </p:txBody>
      </p:sp>
      <p:sp>
        <p:nvSpPr>
          <p:cNvPr id="521" name="Google Shape;521;p30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 dirty="0"/>
              <a:t>Properties for nodes are keyed using their index in the Vertex array Properties for edges are keyed by using both the source index and destination index.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This is preserved in our semantics assuming no duplicate edges.</a:t>
            </a:r>
            <a:endParaRPr sz="2133" dirty="0"/>
          </a:p>
        </p:txBody>
      </p:sp>
      <p:sp>
        <p:nvSpPr>
          <p:cNvPr id="522" name="Google Shape;522;p30"/>
          <p:cNvSpPr txBox="1"/>
          <p:nvPr/>
        </p:nvSpPr>
        <p:spPr>
          <a:xfrm>
            <a:off x="9798933" y="525001"/>
            <a:ext cx="21980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>
                <a:latin typeface="Lato"/>
                <a:ea typeface="Lato"/>
                <a:cs typeface="Lato"/>
                <a:sym typeface="Lato"/>
              </a:rPr>
              <a:t>CSR can easily query a labeled property Key-Value Store</a:t>
            </a:r>
            <a:endParaRPr sz="1467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412C4C-D67C-34B9-2C05-967D48AB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60" y="1690689"/>
            <a:ext cx="4880033" cy="325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73BBD-AD07-3074-21F2-F42F092B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PANDO Compiler Toolchain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A791B1-71AA-7BBC-D0AD-7DD32B1C6157}"/>
              </a:ext>
            </a:extLst>
          </p:cNvPr>
          <p:cNvSpPr txBox="1"/>
          <p:nvPr/>
        </p:nvSpPr>
        <p:spPr>
          <a:xfrm>
            <a:off x="1050949" y="2026570"/>
            <a:ext cx="367684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Galois programming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Parallel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Concurrent 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LLVM-based backend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CPU binaries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S2S </a:t>
            </a:r>
            <a:r>
              <a:rPr lang="en-US" dirty="0">
                <a:sym typeface="Wingdings" pitchFamily="2" charset="2"/>
              </a:rPr>
              <a:t> CUDA, </a:t>
            </a:r>
            <a:r>
              <a:rPr lang="en-US" dirty="0" err="1">
                <a:sym typeface="Wingdings" pitchFamily="2" charset="2"/>
              </a:rPr>
              <a:t>ROCm</a:t>
            </a:r>
            <a:r>
              <a:rPr lang="en-US" dirty="0">
                <a:sym typeface="Wingdings" pitchFamily="2" charset="2"/>
              </a:rPr>
              <a:t>, OpenCL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BSP+MPI execution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Multiple Layers of Compilers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itchFamily="2" charset="2"/>
              </a:rPr>
              <a:t>IrGL</a:t>
            </a:r>
            <a:r>
              <a:rPr lang="en-US" dirty="0">
                <a:sym typeface="Wingdings" pitchFamily="2" charset="2"/>
              </a:rPr>
              <a:t>: Galois-&gt;Accelerators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Abelian: Galois-&gt;BSP+CUSP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744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Hello graph </a:t>
            </a:r>
            <a:r>
              <a:rPr lang="en-US"/>
              <a:t>Galois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799" y="1600201"/>
            <a:ext cx="7459213" cy="4756149"/>
          </a:xfr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#include “Galois/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Galois.h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#include “Galois/Graphs/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LCGraph.h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”</a:t>
            </a: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struct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Data { </a:t>
            </a: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int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value; </a:t>
            </a:r>
            <a:r>
              <a:rPr lang="en-US" sz="1400" b="1">
                <a:solidFill>
                  <a:srgbClr val="008000"/>
                </a:solidFill>
                <a:latin typeface="Monaco"/>
                <a:cs typeface="Monaco"/>
              </a:rPr>
              <a:t>float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f; };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typedef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Galois::Graph::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LC_CSR_Graph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&lt;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Data,</a:t>
            </a: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void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&gt; Graph;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typedef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Galois::Graph::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GraphNode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Node;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Graph graph;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struct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P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</a:t>
            </a:r>
            <a:r>
              <a:rPr lang="en-US" sz="1400" b="1">
                <a:solidFill>
                  <a:srgbClr val="008000"/>
                </a:solidFill>
                <a:latin typeface="Monaco"/>
                <a:cs typeface="Monaco"/>
              </a:rPr>
              <a:t>void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operator()(Node n, Galois::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UserContext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&lt;Node&gt;&amp;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ctx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 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graph.getData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(n).value +=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};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int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main(</a:t>
            </a: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int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argc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, </a:t>
            </a:r>
            <a:r>
              <a:rPr lang="en-US" sz="1400" b="1">
                <a:solidFill>
                  <a:srgbClr val="008000"/>
                </a:solidFill>
                <a:latin typeface="Monaco"/>
                <a:cs typeface="Monaco"/>
              </a:rPr>
              <a:t>char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**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argv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graph.structureFromGraph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argv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[1]);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Galois::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for_each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graph.begin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(),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graph.end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(), P());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</a:t>
            </a:r>
            <a:r>
              <a:rPr lang="en-US" sz="1400" b="1">
                <a:solidFill>
                  <a:schemeClr val="tx1"/>
                </a:solidFill>
                <a:latin typeface="Monaco"/>
                <a:cs typeface="Monaco"/>
              </a:rPr>
              <a:t>return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E8E1C287-65B3-4F87-9126-6322B4D60B7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518495" y="2750881"/>
            <a:ext cx="1728383" cy="457200"/>
          </a:xfrm>
          <a:prstGeom prst="round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  <a:latin typeface="Calibri"/>
              </a:rPr>
              <a:t>Data structure</a:t>
            </a:r>
          </a:p>
          <a:p>
            <a:pPr algn="ctr"/>
            <a:r>
              <a:rPr lang="en-US">
                <a:solidFill>
                  <a:prstClr val="white"/>
                </a:solidFill>
                <a:latin typeface="Calibri"/>
              </a:rPr>
              <a:t>Declarations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582585" y="5428639"/>
            <a:ext cx="1600200" cy="457200"/>
          </a:xfrm>
          <a:prstGeom prst="round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  <a:latin typeface="Calibri"/>
              </a:rPr>
              <a:t>Galois Iterator</a:t>
            </a:r>
          </a:p>
        </p:txBody>
      </p:sp>
      <p:cxnSp>
        <p:nvCxnSpPr>
          <p:cNvPr id="13" name="Straight Arrow Connector 12"/>
          <p:cNvCxnSpPr>
            <a:stCxn id="6" idx="1"/>
          </p:cNvCxnSpPr>
          <p:nvPr/>
        </p:nvCxnSpPr>
        <p:spPr>
          <a:xfrm flipH="1">
            <a:off x="6934200" y="2979481"/>
            <a:ext cx="158429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1"/>
          </p:cNvCxnSpPr>
          <p:nvPr/>
        </p:nvCxnSpPr>
        <p:spPr>
          <a:xfrm flipH="1">
            <a:off x="6781801" y="5657239"/>
            <a:ext cx="1800785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8815955" y="3928744"/>
            <a:ext cx="1133460" cy="457200"/>
          </a:xfrm>
          <a:prstGeom prst="round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  <a:latin typeface="Calibri"/>
              </a:rPr>
              <a:t>Operator</a:t>
            </a:r>
          </a:p>
        </p:txBody>
      </p:sp>
      <p:cxnSp>
        <p:nvCxnSpPr>
          <p:cNvPr id="16" name="Straight Arrow Connector 15"/>
          <p:cNvCxnSpPr>
            <a:stCxn id="14" idx="1"/>
          </p:cNvCxnSpPr>
          <p:nvPr/>
        </p:nvCxnSpPr>
        <p:spPr>
          <a:xfrm flipH="1">
            <a:off x="7239001" y="4157344"/>
            <a:ext cx="1576955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183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06D25-3330-BF41-93F3-46B3BAB6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Gluon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BF29F-0C82-6540-87D6-6D686A2FA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758987"/>
            <a:ext cx="9017325" cy="4403600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Gluon[PLDI’18] provides efficient high level bulk synchronous API for synchronization:</a:t>
            </a:r>
          </a:p>
          <a:p>
            <a:pPr lvl="1">
              <a:spcBef>
                <a:spcPts val="200"/>
              </a:spcBef>
            </a:pPr>
            <a:r>
              <a:rPr lang="en-US" sz="2200" dirty="0">
                <a:solidFill>
                  <a:schemeClr val="tx1"/>
                </a:solidFill>
              </a:rPr>
              <a:t>A communication substrate to build distributed and </a:t>
            </a:r>
            <a:r>
              <a:rPr lang="en" sz="2200" dirty="0">
                <a:solidFill>
                  <a:schemeClr val="tx1"/>
                </a:solidFill>
                <a:cs typeface="Calibri"/>
              </a:rPr>
              <a:t>heterogeneous graph analytics systems</a:t>
            </a:r>
          </a:p>
          <a:p>
            <a:pPr lvl="1">
              <a:spcBef>
                <a:spcPts val="200"/>
              </a:spcBef>
            </a:pPr>
            <a:r>
              <a:rPr lang="en" sz="2200" dirty="0">
                <a:solidFill>
                  <a:schemeClr val="tx1"/>
                </a:solidFill>
                <a:cs typeface="Calibri"/>
              </a:rPr>
              <a:t>Provides:</a:t>
            </a:r>
          </a:p>
          <a:p>
            <a:pPr lvl="2">
              <a:spcBef>
                <a:spcPts val="200"/>
              </a:spcBef>
            </a:pPr>
            <a:r>
              <a:rPr lang="en" sz="2000" dirty="0">
                <a:solidFill>
                  <a:schemeClr val="tx1"/>
                </a:solidFill>
                <a:cs typeface="Calibri"/>
              </a:rPr>
              <a:t>Graph </a:t>
            </a:r>
            <a:r>
              <a:rPr lang="en" sz="2000" dirty="0" err="1">
                <a:solidFill>
                  <a:schemeClr val="tx1"/>
                </a:solidFill>
                <a:cs typeface="Calibri"/>
              </a:rPr>
              <a:t>partitioner</a:t>
            </a:r>
            <a:r>
              <a:rPr lang="en" sz="2000" dirty="0">
                <a:solidFill>
                  <a:schemeClr val="tx1"/>
                </a:solidFill>
                <a:cs typeface="Calibri"/>
              </a:rPr>
              <a:t> (Edge-cuts and Vertex-cuts)</a:t>
            </a:r>
          </a:p>
          <a:p>
            <a:pPr lvl="2">
              <a:spcBef>
                <a:spcPts val="200"/>
              </a:spcBef>
            </a:pPr>
            <a:r>
              <a:rPr lang="en" sz="2000" dirty="0">
                <a:solidFill>
                  <a:schemeClr val="tx1"/>
                </a:solidFill>
                <a:cs typeface="Calibri"/>
              </a:rPr>
              <a:t>Communication-optimized runtime:</a:t>
            </a:r>
          </a:p>
          <a:p>
            <a:pPr lvl="3">
              <a:spcBef>
                <a:spcPts val="200"/>
              </a:spcBef>
            </a:pPr>
            <a:r>
              <a:rPr lang="en" sz="1800" dirty="0">
                <a:solidFill>
                  <a:schemeClr val="tx1"/>
                </a:solidFill>
                <a:cs typeface="Calibri"/>
              </a:rPr>
              <a:t>Exploits partitioning structural invariants</a:t>
            </a:r>
          </a:p>
          <a:p>
            <a:pPr lvl="3">
              <a:spcBef>
                <a:spcPts val="200"/>
              </a:spcBef>
            </a:pPr>
            <a:r>
              <a:rPr lang="en" sz="1800" dirty="0">
                <a:solidFill>
                  <a:schemeClr val="tx1"/>
                </a:solidFill>
                <a:cs typeface="Calibri"/>
              </a:rPr>
              <a:t>Avoids sending </a:t>
            </a:r>
            <a:r>
              <a:rPr lang="en-US" sz="1800" dirty="0">
                <a:solidFill>
                  <a:schemeClr val="tx1"/>
                </a:solidFill>
                <a:cs typeface="Calibri"/>
              </a:rPr>
              <a:t>unnecessary meta-data</a:t>
            </a:r>
            <a:endParaRPr lang="en" sz="1800" dirty="0">
              <a:solidFill>
                <a:schemeClr val="tx1"/>
              </a:solidFill>
              <a:cs typeface="Calibri"/>
            </a:endParaRPr>
          </a:p>
          <a:p>
            <a:pPr lvl="3">
              <a:spcBef>
                <a:spcPts val="200"/>
              </a:spcBef>
            </a:pPr>
            <a:endParaRPr lang="en-US" sz="1800" dirty="0">
              <a:solidFill>
                <a:schemeClr val="tx1"/>
              </a:solidFill>
            </a:endParaRPr>
          </a:p>
          <a:p>
            <a:pPr>
              <a:spcBef>
                <a:spcPts val="300"/>
              </a:spcBef>
            </a:pPr>
            <a:r>
              <a:rPr lang="en-US" sz="2400" dirty="0">
                <a:solidFill>
                  <a:schemeClr val="tx1"/>
                </a:solidFill>
              </a:rPr>
              <a:t>Abelian required: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solidFill>
                  <a:schemeClr val="tx1"/>
                </a:solidFill>
              </a:rPr>
              <a:t>To insert Gluon API calls for distributed execution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solidFill>
                  <a:schemeClr val="tx1"/>
                </a:solidFill>
              </a:rPr>
              <a:t>Provide information to exploit Gluon optimization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80B520-FAE0-9D4C-96F0-2CAFF3BC2FB7}"/>
              </a:ext>
            </a:extLst>
          </p:cNvPr>
          <p:cNvGrpSpPr/>
          <p:nvPr/>
        </p:nvGrpSpPr>
        <p:grpSpPr>
          <a:xfrm>
            <a:off x="7488919" y="2929391"/>
            <a:ext cx="4440234" cy="3360370"/>
            <a:chOff x="7182271" y="3008085"/>
            <a:chExt cx="4440234" cy="3360370"/>
          </a:xfrm>
        </p:grpSpPr>
        <p:sp>
          <p:nvSpPr>
            <p:cNvPr id="4" name="Shape 88">
              <a:extLst>
                <a:ext uri="{FF2B5EF4-FFF2-40B4-BE49-F238E27FC236}">
                  <a16:creationId xmlns:a16="http://schemas.microsoft.com/office/drawing/2014/main" id="{E59C0F21-D742-B341-A748-AA64FFB7B8E8}"/>
                </a:ext>
              </a:extLst>
            </p:cNvPr>
            <p:cNvSpPr txBox="1">
              <a:spLocks/>
            </p:cNvSpPr>
            <p:nvPr/>
          </p:nvSpPr>
          <p:spPr>
            <a:xfrm>
              <a:off x="10038119" y="5270904"/>
              <a:ext cx="1584386" cy="1097551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68580" indent="-68580" algn="l" defTabSz="685800" rtl="0" eaLnBrk="1" latinLnBrk="0" hangingPunct="1">
                <a:lnSpc>
                  <a:spcPct val="90000"/>
                </a:lnSpc>
                <a:spcBef>
                  <a:spcPts val="900"/>
                </a:spcBef>
                <a:spcAft>
                  <a:spcPts val="15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15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288036" indent="-13716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425196" indent="-13716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562356" indent="-13716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699516" indent="-13716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825000" indent="-17145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975000" indent="-17145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125000" indent="-17145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275000" indent="-17145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r>
                <a:rPr lang="en-US" sz="1400" dirty="0">
                  <a:cs typeface="Calibri"/>
                </a:rPr>
                <a:t>Galois [SoSP’13]</a:t>
              </a:r>
            </a:p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r>
                <a:rPr lang="en-US" sz="1400" dirty="0" err="1">
                  <a:cs typeface="Calibri"/>
                </a:rPr>
                <a:t>Ligra</a:t>
              </a:r>
              <a:r>
                <a:rPr lang="en-US" sz="1400" dirty="0">
                  <a:cs typeface="Calibri"/>
                </a:rPr>
                <a:t> [PPoPP’13]</a:t>
              </a:r>
            </a:p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r>
                <a:rPr lang="en-US" sz="1400" dirty="0" err="1">
                  <a:cs typeface="Calibri"/>
                </a:rPr>
                <a:t>IrGL</a:t>
              </a:r>
              <a:r>
                <a:rPr lang="en-US" sz="1400" dirty="0">
                  <a:cs typeface="Calibri"/>
                </a:rPr>
                <a:t> [OOPSLA’16]</a:t>
              </a:r>
            </a:p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r>
                <a:rPr lang="en-US" sz="1400" dirty="0">
                  <a:cs typeface="Calibri"/>
                </a:rPr>
                <a:t>LCI [IPDPS’18]</a:t>
              </a:r>
            </a:p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endParaRPr lang="en-US" sz="1400" dirty="0">
                <a:cs typeface="Calibri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73B142A-01A9-7849-9149-96A76410A04C}"/>
                </a:ext>
              </a:extLst>
            </p:cNvPr>
            <p:cNvSpPr/>
            <p:nvPr/>
          </p:nvSpPr>
          <p:spPr>
            <a:xfrm>
              <a:off x="9501096" y="3008085"/>
              <a:ext cx="2121409" cy="90238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GPU</a:t>
              </a:r>
              <a:endParaRPr lang="en-US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DC722CA-DD5E-9441-A843-F7F64FF5C6B7}"/>
                </a:ext>
              </a:extLst>
            </p:cNvPr>
            <p:cNvSpPr/>
            <p:nvPr/>
          </p:nvSpPr>
          <p:spPr>
            <a:xfrm>
              <a:off x="9501096" y="4035288"/>
              <a:ext cx="2121409" cy="106736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CPU</a:t>
              </a:r>
              <a:endParaRPr lang="en-US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6F00FB-658D-4F41-9A7E-0F91FCA4F212}"/>
                </a:ext>
              </a:extLst>
            </p:cNvPr>
            <p:cNvSpPr/>
            <p:nvPr/>
          </p:nvSpPr>
          <p:spPr>
            <a:xfrm>
              <a:off x="9621799" y="3267111"/>
              <a:ext cx="1880008" cy="1897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IrGL</a:t>
              </a:r>
              <a:r>
                <a:rPr lang="en-US" sz="1200" dirty="0">
                  <a:solidFill>
                    <a:schemeClr val="tx1"/>
                  </a:solidFill>
                </a:rPr>
                <a:t>/CUDA</a:t>
              </a:r>
              <a:r>
                <a:rPr lang="en-US" sz="1200" dirty="0">
                  <a:solidFill>
                    <a:schemeClr val="tx1"/>
                  </a:solidFill>
                  <a:cs typeface="Calibri"/>
                </a:rPr>
                <a:t>/...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5BE808-4CAE-D747-9802-D7C1CB306404}"/>
                </a:ext>
              </a:extLst>
            </p:cNvPr>
            <p:cNvSpPr/>
            <p:nvPr/>
          </p:nvSpPr>
          <p:spPr>
            <a:xfrm>
              <a:off x="9618038" y="4323048"/>
              <a:ext cx="1880008" cy="46501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Gluon Comm. Runtime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8778DB7-2AFE-A44E-B62C-6977362D9418}"/>
                </a:ext>
              </a:extLst>
            </p:cNvPr>
            <p:cNvSpPr/>
            <p:nvPr/>
          </p:nvSpPr>
          <p:spPr>
            <a:xfrm>
              <a:off x="10386137" y="4590481"/>
              <a:ext cx="1111909" cy="19758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err="1">
                  <a:solidFill>
                    <a:schemeClr val="tx1"/>
                  </a:solidFill>
                </a:rPr>
                <a:t>Partitioner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C02971-CE1F-0343-8B11-DD5781A276A0}"/>
                </a:ext>
              </a:extLst>
            </p:cNvPr>
            <p:cNvSpPr/>
            <p:nvPr/>
          </p:nvSpPr>
          <p:spPr>
            <a:xfrm>
              <a:off x="9618038" y="4780251"/>
              <a:ext cx="1880008" cy="19758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Network (LCI/MPI)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AF2172-87A4-2444-A6BE-D6A4147B3F54}"/>
                </a:ext>
              </a:extLst>
            </p:cNvPr>
            <p:cNvSpPr/>
            <p:nvPr/>
          </p:nvSpPr>
          <p:spPr>
            <a:xfrm>
              <a:off x="9618038" y="3636866"/>
              <a:ext cx="1880008" cy="1949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Gluon Comm. Runtime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3F21C9-3CB2-894C-B267-5D539A64774E}"/>
                </a:ext>
              </a:extLst>
            </p:cNvPr>
            <p:cNvSpPr/>
            <p:nvPr/>
          </p:nvSpPr>
          <p:spPr>
            <a:xfrm>
              <a:off x="9965615" y="3456845"/>
              <a:ext cx="1192377" cy="18258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Gluon Plugin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7F485E6-8DC3-2740-AD1A-13C8AC2E8780}"/>
                </a:ext>
              </a:extLst>
            </p:cNvPr>
            <p:cNvCxnSpPr>
              <a:cxnSpLocks/>
              <a:stCxn id="8" idx="0"/>
              <a:endCxn id="11" idx="2"/>
            </p:cNvCxnSpPr>
            <p:nvPr/>
          </p:nvCxnSpPr>
          <p:spPr>
            <a:xfrm flipV="1">
              <a:off x="10558042" y="3831767"/>
              <a:ext cx="0" cy="4912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9659341-19C3-5242-B802-91E27C5A033D}"/>
                </a:ext>
              </a:extLst>
            </p:cNvPr>
            <p:cNvSpPr/>
            <p:nvPr/>
          </p:nvSpPr>
          <p:spPr>
            <a:xfrm>
              <a:off x="7182271" y="3665000"/>
              <a:ext cx="2121409" cy="143765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CPU</a:t>
              </a:r>
              <a:endParaRPr lang="en-US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F32196-B412-F64B-99E2-DB617DF4C6E6}"/>
                </a:ext>
              </a:extLst>
            </p:cNvPr>
            <p:cNvSpPr/>
            <p:nvPr/>
          </p:nvSpPr>
          <p:spPr>
            <a:xfrm>
              <a:off x="7299213" y="3953105"/>
              <a:ext cx="1880008" cy="1897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Galois/</a:t>
              </a:r>
              <a:r>
                <a:rPr lang="en-US" sz="1200" dirty="0" err="1">
                  <a:solidFill>
                    <a:schemeClr val="tx1"/>
                  </a:solidFill>
                </a:rPr>
                <a:t>Ligra</a:t>
              </a:r>
              <a:r>
                <a:rPr lang="en-US" sz="1200" dirty="0">
                  <a:solidFill>
                    <a:schemeClr val="tx1"/>
                  </a:solidFill>
                  <a:cs typeface="Calibri"/>
                </a:rPr>
                <a:t>/...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6A51D49-2312-CA48-8466-031DE22EBADE}"/>
                </a:ext>
              </a:extLst>
            </p:cNvPr>
            <p:cNvSpPr/>
            <p:nvPr/>
          </p:nvSpPr>
          <p:spPr>
            <a:xfrm>
              <a:off x="7299213" y="4323048"/>
              <a:ext cx="1880008" cy="46501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Gluon Comm. Runtime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7B76CDF-753D-434B-A51B-7C1BEBC0E2FA}"/>
                </a:ext>
              </a:extLst>
            </p:cNvPr>
            <p:cNvSpPr/>
            <p:nvPr/>
          </p:nvSpPr>
          <p:spPr>
            <a:xfrm>
              <a:off x="8067312" y="4590481"/>
              <a:ext cx="1111909" cy="19758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err="1">
                  <a:solidFill>
                    <a:schemeClr val="tx1"/>
                  </a:solidFill>
                </a:rPr>
                <a:t>Partitioner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E33F39D-10E1-E546-BBAA-9D29E7B4A018}"/>
                </a:ext>
              </a:extLst>
            </p:cNvPr>
            <p:cNvSpPr/>
            <p:nvPr/>
          </p:nvSpPr>
          <p:spPr>
            <a:xfrm>
              <a:off x="7299213" y="4780251"/>
              <a:ext cx="1880008" cy="19758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Network (LCI/MPI)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9F7560-42B5-304B-8C59-EE9ECE4058C9}"/>
                </a:ext>
              </a:extLst>
            </p:cNvPr>
            <p:cNvSpPr/>
            <p:nvPr/>
          </p:nvSpPr>
          <p:spPr>
            <a:xfrm>
              <a:off x="7643028" y="4140776"/>
              <a:ext cx="1192377" cy="18258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Gluon Plugin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DB3FED2-A2DF-2E47-8A23-EC4092D0BEEE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9179221" y="4879042"/>
              <a:ext cx="43881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A8D952A-8A54-134D-8F7C-50CAFF593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864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56F2EEB-C3A8-F34E-99D8-A3B420785B4C}"/>
              </a:ext>
            </a:extLst>
          </p:cNvPr>
          <p:cNvSpPr/>
          <p:nvPr/>
        </p:nvSpPr>
        <p:spPr>
          <a:xfrm>
            <a:off x="5880537" y="1670473"/>
            <a:ext cx="5416073" cy="157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050CF-839D-0543-9998-1542F2977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9875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Shared Memory Galois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dirty="0">
                <a:solidFill>
                  <a:schemeClr val="tx1"/>
                </a:solidFill>
                <a:cs typeface="Calibri Light"/>
              </a:rPr>
              <a:t>PageRank (Input)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BAE44-184B-8E4B-A2E0-ECE791660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828133"/>
            <a:ext cx="6417351" cy="4403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Graph node labels:</a:t>
            </a:r>
          </a:p>
          <a:p>
            <a:pPr lvl="1">
              <a:spcBef>
                <a:spcPts val="600"/>
              </a:spcBef>
            </a:pPr>
            <a:r>
              <a:rPr lang="en-US" sz="2200" i="1" dirty="0">
                <a:solidFill>
                  <a:schemeClr val="tx1"/>
                </a:solidFill>
              </a:rPr>
              <a:t>rank, residual, </a:t>
            </a:r>
            <a:r>
              <a:rPr lang="en-US" sz="2200" i="1" dirty="0" err="1">
                <a:solidFill>
                  <a:schemeClr val="tx1"/>
                </a:solidFill>
              </a:rPr>
              <a:t>nout</a:t>
            </a:r>
            <a:endParaRPr lang="en-US" sz="2200" i="1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Asynchronous execution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Push-style operator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Update </a:t>
            </a:r>
            <a:r>
              <a:rPr lang="en-US" sz="2200" i="1" dirty="0">
                <a:solidFill>
                  <a:schemeClr val="tx1"/>
                </a:solidFill>
              </a:rPr>
              <a:t>residual</a:t>
            </a:r>
            <a:r>
              <a:rPr lang="en-US" sz="2200" dirty="0">
                <a:solidFill>
                  <a:schemeClr val="tx1"/>
                </a:solidFill>
              </a:rPr>
              <a:t> on immediate neighbors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Work-list based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Apply </a:t>
            </a:r>
            <a:r>
              <a:rPr lang="en-US" sz="2200" i="1" dirty="0">
                <a:solidFill>
                  <a:schemeClr val="tx1"/>
                </a:solidFill>
              </a:rPr>
              <a:t>operator</a:t>
            </a:r>
            <a:r>
              <a:rPr lang="en-US" sz="2200" dirty="0">
                <a:solidFill>
                  <a:schemeClr val="tx1"/>
                </a:solidFill>
              </a:rPr>
              <a:t> to items in work-list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Push new </a:t>
            </a:r>
            <a:r>
              <a:rPr lang="en-US" sz="2200" i="1" dirty="0">
                <a:solidFill>
                  <a:schemeClr val="tx1"/>
                </a:solidFill>
              </a:rPr>
              <a:t>active</a:t>
            </a:r>
            <a:r>
              <a:rPr lang="en-US" sz="2200" dirty="0">
                <a:solidFill>
                  <a:schemeClr val="tx1"/>
                </a:solidFill>
              </a:rPr>
              <a:t> nodes to work-list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AB6B1-FF43-C64B-AB77-D4525C35BB44}"/>
              </a:ext>
            </a:extLst>
          </p:cNvPr>
          <p:cNvSpPr txBox="1"/>
          <p:nvPr/>
        </p:nvSpPr>
        <p:spPr>
          <a:xfrm>
            <a:off x="6832951" y="1200865"/>
            <a:ext cx="5179688" cy="501675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*alpha/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tolerance)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while (!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wl.empty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 Galois::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do_all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{&amp;g}; }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13A3E-9FF5-C64B-9080-E74D7B653C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3BADEC-DFAD-8844-BEE9-BEDFA53A49F6}"/>
              </a:ext>
            </a:extLst>
          </p:cNvPr>
          <p:cNvSpPr/>
          <p:nvPr/>
        </p:nvSpPr>
        <p:spPr>
          <a:xfrm>
            <a:off x="6964288" y="2203042"/>
            <a:ext cx="4729655" cy="283825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D2FBF6-0118-DF4D-9829-1278E3005E3F}"/>
              </a:ext>
            </a:extLst>
          </p:cNvPr>
          <p:cNvSpPr/>
          <p:nvPr/>
        </p:nvSpPr>
        <p:spPr>
          <a:xfrm>
            <a:off x="7026435" y="3405451"/>
            <a:ext cx="4729655" cy="1954823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5D791-E6A4-804C-AFBD-3DA0A03D52C8}"/>
              </a:ext>
            </a:extLst>
          </p:cNvPr>
          <p:cNvSpPr/>
          <p:nvPr/>
        </p:nvSpPr>
        <p:spPr>
          <a:xfrm>
            <a:off x="6832951" y="5876037"/>
            <a:ext cx="5054249" cy="341586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87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0642B0-05A3-0A42-96D8-DBB98C02754A}"/>
              </a:ext>
            </a:extLst>
          </p:cNvPr>
          <p:cNvSpPr/>
          <p:nvPr/>
        </p:nvSpPr>
        <p:spPr>
          <a:xfrm>
            <a:off x="5196114" y="1639448"/>
            <a:ext cx="684423" cy="188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6F2EEB-C3A8-F34E-99D8-A3B420785B4C}"/>
              </a:ext>
            </a:extLst>
          </p:cNvPr>
          <p:cNvSpPr/>
          <p:nvPr/>
        </p:nvSpPr>
        <p:spPr>
          <a:xfrm>
            <a:off x="5880537" y="1670473"/>
            <a:ext cx="5416073" cy="157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050CF-839D-0543-9998-1542F2977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46" y="-131042"/>
            <a:ext cx="5061607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Distributed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dirty="0">
                <a:solidFill>
                  <a:schemeClr val="tx1"/>
                </a:solidFill>
                <a:cs typeface="Calibri Light"/>
              </a:rPr>
              <a:t>Heterogeneous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sz="4000" dirty="0">
                <a:solidFill>
                  <a:schemeClr val="tx1"/>
                </a:solidFill>
                <a:cs typeface="Calibri Light"/>
              </a:rPr>
              <a:t>PageRank (Output)</a:t>
            </a:r>
            <a:endParaRPr lang="en-US" dirty="0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BAE44-184B-8E4B-A2E0-ECE791660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109" y="1828133"/>
            <a:ext cx="4982054" cy="4403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Graph node labels:</a:t>
            </a:r>
          </a:p>
          <a:p>
            <a:pPr lvl="1">
              <a:spcBef>
                <a:spcPts val="600"/>
              </a:spcBef>
            </a:pPr>
            <a:r>
              <a:rPr lang="en-US" sz="2200" i="1" dirty="0">
                <a:solidFill>
                  <a:schemeClr val="tx1"/>
                </a:solidFill>
              </a:rPr>
              <a:t>rank, residual, </a:t>
            </a:r>
            <a:r>
              <a:rPr lang="en-US" sz="2200" i="1" dirty="0" err="1">
                <a:solidFill>
                  <a:schemeClr val="tx1"/>
                </a:solidFill>
              </a:rPr>
              <a:t>nout</a:t>
            </a:r>
            <a:r>
              <a:rPr lang="en-US" sz="2200" i="1" dirty="0">
                <a:solidFill>
                  <a:schemeClr val="tx1"/>
                </a:solidFill>
              </a:rPr>
              <a:t>, </a:t>
            </a: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endParaRPr lang="en-US" sz="2200" i="1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BSP style execution</a:t>
            </a: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Operators:</a:t>
            </a:r>
          </a:p>
          <a:p>
            <a:pPr lvl="1">
              <a:spcBef>
                <a:spcPts val="600"/>
              </a:spcBef>
            </a:pPr>
            <a:r>
              <a:rPr lang="en-US" sz="2200" dirty="0" err="1">
                <a:solidFill>
                  <a:schemeClr val="tx1"/>
                </a:solidFill>
              </a:rPr>
              <a:t>pageRank</a:t>
            </a:r>
            <a:r>
              <a:rPr lang="en-US" sz="2200" dirty="0">
                <a:solidFill>
                  <a:schemeClr val="tx1"/>
                </a:solidFill>
              </a:rPr>
              <a:t> and </a:t>
            </a:r>
            <a:r>
              <a:rPr lang="en-US" sz="2200" dirty="0" err="1">
                <a:solidFill>
                  <a:schemeClr val="tx1"/>
                </a:solidFill>
              </a:rPr>
              <a:t>pageRank_split</a:t>
            </a: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Filter-based data-driven </a:t>
            </a: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On-demand communication</a:t>
            </a: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Gluon sync calls</a:t>
            </a:r>
          </a:p>
          <a:p>
            <a:pPr>
              <a:spcBef>
                <a:spcPts val="600"/>
              </a:spcBef>
            </a:pP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AB6B1-FF43-C64B-AB77-D4525C35BB44}"/>
              </a:ext>
            </a:extLst>
          </p:cNvPr>
          <p:cNvSpPr txBox="1"/>
          <p:nvPr/>
        </p:nvSpPr>
        <p:spPr>
          <a:xfrm>
            <a:off x="5515433" y="14514"/>
            <a:ext cx="6630558" cy="63401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do{</a:t>
            </a:r>
          </a:p>
          <a:p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{&amp;graph, alpha, tolerance});</a:t>
            </a:r>
          </a:p>
          <a:p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Flag_rank.set_writeSrc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Flag_contrib.set_reduceDst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If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Flag_contrib.is_reduceDst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graph.sync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&lt;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readSrc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Add_contrib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Bcast_contrib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&gt;(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Bitvec_contrib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Flag_contrib.reset_reduceDst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else if 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Flag_contrib.is_reduceDst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…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else 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 … }</a:t>
            </a: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{&amp;graph});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Flag_residual.set_writeSrc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}while(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work_done.reduce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13A3E-9FF5-C64B-9080-E74D7B653C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5D791-E6A4-804C-AFBD-3DA0A03D52C8}"/>
              </a:ext>
            </a:extLst>
          </p:cNvPr>
          <p:cNvSpPr/>
          <p:nvPr/>
        </p:nvSpPr>
        <p:spPr>
          <a:xfrm>
            <a:off x="-737738" y="7704837"/>
            <a:ext cx="5054249" cy="341586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2F7039-EDC4-4544-9E7E-0418FFA2AFD1}"/>
              </a:ext>
            </a:extLst>
          </p:cNvPr>
          <p:cNvSpPr txBox="1"/>
          <p:nvPr/>
        </p:nvSpPr>
        <p:spPr>
          <a:xfrm>
            <a:off x="8642025" y="39010"/>
            <a:ext cx="3474028" cy="16004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4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 g;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operator(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)(</a:t>
            </a:r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0; 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A45753-5D68-9F4F-AE03-8447AFD40A32}"/>
              </a:ext>
            </a:extLst>
          </p:cNvPr>
          <p:cNvSpPr txBox="1"/>
          <p:nvPr/>
        </p:nvSpPr>
        <p:spPr>
          <a:xfrm>
            <a:off x="5559462" y="41881"/>
            <a:ext cx="3058851" cy="2893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4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 g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DistributedAcc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work_done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 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()(</a:t>
            </a:r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        </a:t>
            </a:r>
            <a:r>
              <a:rPr lang="en-US" sz="14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if(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tolerance)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…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for(auto e : g-&gt;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 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…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}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}}</a:t>
            </a:r>
          </a:p>
        </p:txBody>
      </p:sp>
    </p:spTree>
    <p:extLst>
      <p:ext uri="{BB962C8B-B14F-4D97-AF65-F5344CB8AC3E}">
        <p14:creationId xmlns:p14="http://schemas.microsoft.com/office/powerpoint/2010/main" val="184706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19EA3-1E3E-BA41-8AB3-EACAAA8FF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to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EDCB6-AA12-FE4D-A269-BD83DE466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775517"/>
            <a:ext cx="11360800" cy="4403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Code Transformations: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200" dirty="0"/>
              <a:t>Required transformation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Asynchronous to BSP style of execution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Closure conversion for heterogeneous execution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200" dirty="0"/>
              <a:t>Optimization transformation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Work-list elimination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Communication optimizations: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On-demand communication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Fine-grain synchronizations</a:t>
            </a:r>
          </a:p>
          <a:p>
            <a:pPr marL="1405431"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D734-659B-7544-97C3-613F767E80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4084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7B7D-65BA-4F4F-967D-929627B5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13" y="779023"/>
            <a:ext cx="10058400" cy="35661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Code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dirty="0">
                <a:solidFill>
                  <a:schemeClr val="tx1"/>
                </a:solidFill>
                <a:cs typeface="Calibri Light"/>
              </a:rPr>
              <a:t>Transformations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ADB31-AB83-4C13-AE38-2C58E0BC7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232AB-EC53-734E-9CA1-D9886C608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8045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19E8-D3E3-134F-86E9-3F36F686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Asynchronous to BSP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20F81-4D87-1B4D-8B8D-61EC22989B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79DAB7-8D40-C240-92C7-512A6134FD9E}"/>
              </a:ext>
            </a:extLst>
          </p:cNvPr>
          <p:cNvSpPr txBox="1"/>
          <p:nvPr/>
        </p:nvSpPr>
        <p:spPr>
          <a:xfrm>
            <a:off x="5815537" y="1787789"/>
            <a:ext cx="5179688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*alpha/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tolerance)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76817A-B92E-6444-9898-B98B3E19386F}"/>
              </a:ext>
            </a:extLst>
          </p:cNvPr>
          <p:cNvSpPr/>
          <p:nvPr/>
        </p:nvSpPr>
        <p:spPr>
          <a:xfrm>
            <a:off x="6195850" y="3294994"/>
            <a:ext cx="4729655" cy="504496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C717F7-EFEC-5F42-83CB-0C6C4EC10D8E}"/>
              </a:ext>
            </a:extLst>
          </p:cNvPr>
          <p:cNvSpPr/>
          <p:nvPr/>
        </p:nvSpPr>
        <p:spPr>
          <a:xfrm>
            <a:off x="6258915" y="4729655"/>
            <a:ext cx="3673366" cy="268011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180">
            <a:extLst>
              <a:ext uri="{FF2B5EF4-FFF2-40B4-BE49-F238E27FC236}">
                <a16:creationId xmlns:a16="http://schemas.microsoft.com/office/drawing/2014/main" id="{C8AFABD8-9D93-2041-9C6D-5DAB61D4FBCB}"/>
              </a:ext>
            </a:extLst>
          </p:cNvPr>
          <p:cNvSpPr txBox="1">
            <a:spLocks/>
          </p:cNvSpPr>
          <p:nvPr/>
        </p:nvSpPr>
        <p:spPr>
          <a:xfrm>
            <a:off x="412553" y="1767044"/>
            <a:ext cx="543679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cs typeface="Calibri"/>
              </a:rPr>
              <a:t>Fine-grain synchronization needed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cs typeface="Calibri"/>
              </a:rPr>
              <a:t>Reading and writing </a:t>
            </a:r>
            <a:r>
              <a:rPr lang="en-US" sz="2200" i="1" dirty="0">
                <a:solidFill>
                  <a:schemeClr val="tx1"/>
                </a:solidFill>
                <a:cs typeface="Calibri"/>
              </a:rPr>
              <a:t>residual </a:t>
            </a:r>
            <a:r>
              <a:rPr lang="en-US" sz="2200" dirty="0">
                <a:solidFill>
                  <a:schemeClr val="tx1"/>
                </a:solidFill>
                <a:cs typeface="Calibri"/>
              </a:rPr>
              <a:t>at source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cs typeface="Calibri"/>
              </a:rPr>
              <a:t>Updating </a:t>
            </a:r>
            <a:r>
              <a:rPr lang="en-US" sz="2200" i="1" dirty="0">
                <a:solidFill>
                  <a:schemeClr val="tx1"/>
                </a:solidFill>
                <a:cs typeface="Calibri"/>
              </a:rPr>
              <a:t>residual</a:t>
            </a:r>
            <a:r>
              <a:rPr lang="en-US" sz="2200" dirty="0">
                <a:solidFill>
                  <a:schemeClr val="tx1"/>
                </a:solidFill>
                <a:cs typeface="Calibri"/>
              </a:rPr>
              <a:t> at destination on immediate neighbors</a:t>
            </a:r>
            <a:r>
              <a:rPr lang="en-US" sz="2200" i="1" dirty="0">
                <a:solidFill>
                  <a:schemeClr val="tx1"/>
                </a:solidFill>
                <a:cs typeface="Calibri"/>
              </a:rPr>
              <a:t> </a:t>
            </a:r>
          </a:p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</a:rPr>
              <a:t>BSP execution does not permit fine grain synchronization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cs typeface="Calibri"/>
              </a:rPr>
              <a:t>Hosts see different values during computation phase due to </a:t>
            </a:r>
            <a:r>
              <a:rPr lang="en-US" sz="2200" dirty="0">
                <a:solidFill>
                  <a:schemeClr val="tx1"/>
                </a:solidFill>
              </a:rPr>
              <a:t>disjoint address space</a:t>
            </a:r>
            <a:endParaRPr lang="en-US" sz="2200" dirty="0">
              <a:solidFill>
                <a:schemeClr val="tx1"/>
              </a:solidFill>
              <a:cs typeface="Calibri"/>
            </a:endParaRP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cs typeface="Calibri"/>
              </a:rPr>
              <a:t>Requires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325204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BE97C1-D79E-284A-A278-307FCE430344}"/>
              </a:ext>
            </a:extLst>
          </p:cNvPr>
          <p:cNvSpPr txBox="1"/>
          <p:nvPr/>
        </p:nvSpPr>
        <p:spPr>
          <a:xfrm>
            <a:off x="5853637" y="1784287"/>
            <a:ext cx="5374356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 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D3C503-4A9C-2649-8735-CBB70AA98DDC}"/>
              </a:ext>
            </a:extLst>
          </p:cNvPr>
          <p:cNvSpPr/>
          <p:nvPr/>
        </p:nvSpPr>
        <p:spPr>
          <a:xfrm>
            <a:off x="6538332" y="4997166"/>
            <a:ext cx="2628438" cy="219032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4818316-4284-9146-B195-288351CDB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790033"/>
            <a:ext cx="5438037" cy="2162947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1200"/>
              </a:spcBef>
            </a:pPr>
            <a:r>
              <a:rPr lang="en-US" sz="2600" dirty="0">
                <a:solidFill>
                  <a:schemeClr val="tx1"/>
                </a:solidFill>
              </a:rPr>
              <a:t>Fine-Grain iteration-level to round based BSP</a:t>
            </a:r>
          </a:p>
          <a:p>
            <a:pPr>
              <a:spcBef>
                <a:spcPts val="1200"/>
              </a:spcBef>
            </a:pPr>
            <a:r>
              <a:rPr lang="en-US" sz="2600" dirty="0">
                <a:solidFill>
                  <a:schemeClr val="tx1"/>
                </a:solidFill>
              </a:rPr>
              <a:t>Splitting operator:</a:t>
            </a:r>
          </a:p>
          <a:p>
            <a:pPr lvl="1">
              <a:spcBef>
                <a:spcPts val="600"/>
              </a:spcBef>
            </a:pPr>
            <a:r>
              <a:rPr lang="en-US" sz="2400" b="1" dirty="0">
                <a:solidFill>
                  <a:schemeClr val="tx1"/>
                </a:solidFill>
              </a:rPr>
              <a:t>PageRank</a:t>
            </a:r>
            <a:r>
              <a:rPr lang="en-US" sz="2400" dirty="0">
                <a:solidFill>
                  <a:schemeClr val="tx1"/>
                </a:solidFill>
              </a:rPr>
              <a:t>: read and write access</a:t>
            </a:r>
          </a:p>
          <a:p>
            <a:pPr lvl="1">
              <a:spcBef>
                <a:spcPts val="600"/>
              </a:spcBef>
            </a:pPr>
            <a:r>
              <a:rPr lang="en-US" sz="2400" b="1" dirty="0" err="1">
                <a:solidFill>
                  <a:schemeClr val="tx1"/>
                </a:solidFill>
              </a:rPr>
              <a:t>PageRank_split</a:t>
            </a:r>
            <a:r>
              <a:rPr lang="en-US" sz="2400" dirty="0">
                <a:solidFill>
                  <a:schemeClr val="tx1"/>
                </a:solidFill>
              </a:rPr>
              <a:t>: reduction 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Introduce new variables (</a:t>
            </a:r>
            <a:r>
              <a:rPr lang="en-US" sz="2400" i="1" dirty="0" err="1">
                <a:solidFill>
                  <a:schemeClr val="tx1"/>
                </a:solidFill>
              </a:rPr>
              <a:t>contrib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ABD1E7-D597-DC49-B079-D138C03D39DC}"/>
              </a:ext>
            </a:extLst>
          </p:cNvPr>
          <p:cNvSpPr txBox="1"/>
          <p:nvPr/>
        </p:nvSpPr>
        <p:spPr>
          <a:xfrm>
            <a:off x="1329998" y="3952980"/>
            <a:ext cx="3959802" cy="23083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0;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A2338DD-6910-3346-8DC2-D01EEAF79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79067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Restructuring Computation: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Required Transformation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C7526B-EDD6-C141-A930-CF51B16DC2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75762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19E8-D3E3-134F-86E9-3F36F686F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51474"/>
            <a:ext cx="11360800" cy="9432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Transformations for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dirty="0">
                <a:solidFill>
                  <a:schemeClr val="tx1"/>
                </a:solidFill>
                <a:cs typeface="Calibri Light"/>
              </a:rPr>
              <a:t>Heterogeneous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20F81-4D87-1B4D-8B8D-61EC22989B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79DAB7-8D40-C240-92C7-512A6134FD9E}"/>
              </a:ext>
            </a:extLst>
          </p:cNvPr>
          <p:cNvSpPr txBox="1"/>
          <p:nvPr/>
        </p:nvSpPr>
        <p:spPr>
          <a:xfrm>
            <a:off x="5815537" y="1787789"/>
            <a:ext cx="5179688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*alpha/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tolerance)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C717F7-EFEC-5F42-83CB-0C6C4EC10D8E}"/>
              </a:ext>
            </a:extLst>
          </p:cNvPr>
          <p:cNvSpPr/>
          <p:nvPr/>
        </p:nvSpPr>
        <p:spPr>
          <a:xfrm>
            <a:off x="8409137" y="4966138"/>
            <a:ext cx="943569" cy="299545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180">
            <a:extLst>
              <a:ext uri="{FF2B5EF4-FFF2-40B4-BE49-F238E27FC236}">
                <a16:creationId xmlns:a16="http://schemas.microsoft.com/office/drawing/2014/main" id="{C8AFABD8-9D93-2041-9C6D-5DAB61D4FBCB}"/>
              </a:ext>
            </a:extLst>
          </p:cNvPr>
          <p:cNvSpPr txBox="1">
            <a:spLocks/>
          </p:cNvSpPr>
          <p:nvPr/>
        </p:nvSpPr>
        <p:spPr>
          <a:xfrm>
            <a:off x="412553" y="1767044"/>
            <a:ext cx="543679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cs typeface="Calibri"/>
              </a:rPr>
              <a:t>Global variables present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b="1" i="1" dirty="0">
                <a:solidFill>
                  <a:schemeClr val="tx1"/>
                </a:solidFill>
                <a:cs typeface="Calibri"/>
              </a:rPr>
              <a:t>tolerance</a:t>
            </a:r>
            <a:r>
              <a:rPr lang="en-US" sz="2200" dirty="0">
                <a:solidFill>
                  <a:schemeClr val="tx1"/>
                </a:solidFill>
                <a:cs typeface="Calibri"/>
              </a:rPr>
              <a:t> and </a:t>
            </a:r>
            <a:r>
              <a:rPr lang="en-US" sz="2200" b="1" i="1" dirty="0">
                <a:solidFill>
                  <a:schemeClr val="tx1"/>
                </a:solidFill>
                <a:cs typeface="Calibri"/>
              </a:rPr>
              <a:t>alpha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</a:rPr>
              <a:t>Heterogenous hosts may not share common visible memory space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endParaRPr lang="en-US" sz="23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E1333-D2AB-D94D-AF6D-3916CD529DA0}"/>
              </a:ext>
            </a:extLst>
          </p:cNvPr>
          <p:cNvSpPr/>
          <p:nvPr/>
        </p:nvSpPr>
        <p:spPr>
          <a:xfrm>
            <a:off x="8702567" y="3758853"/>
            <a:ext cx="567557" cy="277119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99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2AB6B1-FF43-C64B-AB77-D4525C35BB44}"/>
              </a:ext>
            </a:extLst>
          </p:cNvPr>
          <p:cNvSpPr txBox="1"/>
          <p:nvPr/>
        </p:nvSpPr>
        <p:spPr>
          <a:xfrm>
            <a:off x="5853637" y="1793434"/>
            <a:ext cx="5374356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 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2893B4-B837-5246-A6C4-69515ED3949C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 flipH="1">
            <a:off x="9274207" y="2496902"/>
            <a:ext cx="1436536" cy="1518811"/>
          </a:xfrm>
          <a:prstGeom prst="straightConnector1">
            <a:avLst/>
          </a:prstGeom>
          <a:ln w="3175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3869DD-9309-1241-9C91-868F82E83501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flipH="1">
            <a:off x="9178051" y="2496902"/>
            <a:ext cx="1532692" cy="2758021"/>
          </a:xfrm>
          <a:prstGeom prst="straightConnector1">
            <a:avLst/>
          </a:prstGeom>
          <a:ln w="3175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61E1A85-A0BA-404D-A0F0-835DDB1B650C}"/>
              </a:ext>
            </a:extLst>
          </p:cNvPr>
          <p:cNvSpPr/>
          <p:nvPr/>
        </p:nvSpPr>
        <p:spPr>
          <a:xfrm>
            <a:off x="8763462" y="4015713"/>
            <a:ext cx="1021489" cy="244432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C20D62-9A9B-9346-829B-27F25E74BAF3}"/>
              </a:ext>
            </a:extLst>
          </p:cNvPr>
          <p:cNvSpPr/>
          <p:nvPr/>
        </p:nvSpPr>
        <p:spPr>
          <a:xfrm>
            <a:off x="8431958" y="5254923"/>
            <a:ext cx="1492185" cy="215696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AF50AD-DE10-AA4C-863F-E02DCB69A2C6}"/>
              </a:ext>
            </a:extLst>
          </p:cNvPr>
          <p:cNvSpPr txBox="1"/>
          <p:nvPr/>
        </p:nvSpPr>
        <p:spPr>
          <a:xfrm>
            <a:off x="9672413" y="2035237"/>
            <a:ext cx="2076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Local Variables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1E54E4-DC41-EC41-AE97-FDAF2048CD93}"/>
              </a:ext>
            </a:extLst>
          </p:cNvPr>
          <p:cNvSpPr/>
          <p:nvPr/>
        </p:nvSpPr>
        <p:spPr>
          <a:xfrm>
            <a:off x="6137307" y="2322514"/>
            <a:ext cx="3311493" cy="230833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29D8662-18CD-4F46-A065-1E9222F9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79067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Restructuring Computation: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Required Transformation 2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6A3C815-5FAD-9E44-AF12-7529D2B8E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828133"/>
            <a:ext cx="5438038" cy="4403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Eliminating global variables: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Make operators self contained (closure conversion)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Introduce corresponding local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F0105-D600-0A49-BBF9-8D53775916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4638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BE97C1-D79E-284A-A278-307FCE430344}"/>
              </a:ext>
            </a:extLst>
          </p:cNvPr>
          <p:cNvSpPr txBox="1"/>
          <p:nvPr/>
        </p:nvSpPr>
        <p:spPr>
          <a:xfrm>
            <a:off x="6621289" y="1759954"/>
            <a:ext cx="5374356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4818316-4284-9146-B195-288351CDB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8" y="1790033"/>
            <a:ext cx="6267423" cy="2261267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Work-list elimination Optimization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Distributed work-list required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Needs synchronization</a:t>
            </a:r>
          </a:p>
          <a:p>
            <a:pPr marL="795847" lvl="1" indent="0">
              <a:spcBef>
                <a:spcPts val="1200"/>
              </a:spcBef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D09C784-C997-C144-AD46-E1398278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47535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Optional Optimization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Transformation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F94C3-F93D-984C-89C7-2EF9B60A26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77ACBB-2F09-CC45-B945-8673F3954864}"/>
              </a:ext>
            </a:extLst>
          </p:cNvPr>
          <p:cNvSpPr/>
          <p:nvPr/>
        </p:nvSpPr>
        <p:spPr>
          <a:xfrm>
            <a:off x="7292557" y="5189611"/>
            <a:ext cx="3644438" cy="785519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60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2066238" y="-141514"/>
            <a:ext cx="8229600" cy="1143000"/>
          </a:xfrm>
        </p:spPr>
        <p:txBody>
          <a:bodyPr>
            <a:normAutofit/>
          </a:bodyPr>
          <a:lstStyle/>
          <a:p>
            <a:pPr marL="1117600" indent="-1117600"/>
            <a:r>
              <a:rPr lang="en-US" sz="3600"/>
              <a:t>Parallel execution of Galois programs</a:t>
            </a:r>
          </a:p>
        </p:txBody>
      </p:sp>
      <p:sp>
        <p:nvSpPr>
          <p:cNvPr id="2560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noFill/>
        </p:spPr>
        <p:txBody>
          <a:bodyPr/>
          <a:lstStyle/>
          <a:p>
            <a:fld id="{2E2B4772-F47A-4EC8-8B21-63F259BADA0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9" name="Text Box 6"/>
          <p:cNvSpPr txBox="1">
            <a:spLocks noChangeArrowheads="1"/>
          </p:cNvSpPr>
          <p:nvPr/>
        </p:nvSpPr>
        <p:spPr bwMode="auto">
          <a:xfrm>
            <a:off x="7826806" y="5934979"/>
            <a:ext cx="2250168" cy="80021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14363" indent="-360363"/>
            <a:r>
              <a:rPr lang="en-US" sz="2300" i="1">
                <a:solidFill>
                  <a:srgbClr val="0070C0"/>
                </a:solidFill>
                <a:latin typeface="Calibri"/>
              </a:rPr>
              <a:t>Concurrent </a:t>
            </a:r>
          </a:p>
          <a:p>
            <a:pPr marL="614363" indent="-360363"/>
            <a:r>
              <a:rPr lang="en-US" sz="2300" i="1">
                <a:solidFill>
                  <a:srgbClr val="0070C0"/>
                </a:solidFill>
                <a:latin typeface="Calibri"/>
              </a:rPr>
              <a:t>data structures</a:t>
            </a:r>
          </a:p>
        </p:txBody>
      </p:sp>
      <p:sp>
        <p:nvSpPr>
          <p:cNvPr id="100" name="Line 9"/>
          <p:cNvSpPr>
            <a:spLocks noChangeShapeType="1"/>
          </p:cNvSpPr>
          <p:nvPr/>
        </p:nvSpPr>
        <p:spPr bwMode="auto">
          <a:xfrm>
            <a:off x="7978607" y="1578598"/>
            <a:ext cx="39095" cy="172107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Freeform 14"/>
          <p:cNvSpPr>
            <a:spLocks/>
          </p:cNvSpPr>
          <p:nvPr/>
        </p:nvSpPr>
        <p:spPr bwMode="auto">
          <a:xfrm>
            <a:off x="8271676" y="2278374"/>
            <a:ext cx="184731" cy="369332"/>
          </a:xfrm>
          <a:custGeom>
            <a:avLst/>
            <a:gdLst>
              <a:gd name="T0" fmla="*/ 2147483647 w 105"/>
              <a:gd name="T1" fmla="*/ 0 h 581"/>
              <a:gd name="T2" fmla="*/ 2147483647 w 105"/>
              <a:gd name="T3" fmla="*/ 2147483647 h 581"/>
              <a:gd name="T4" fmla="*/ 2147483647 w 105"/>
              <a:gd name="T5" fmla="*/ 2147483647 h 581"/>
              <a:gd name="T6" fmla="*/ 2147483647 w 105"/>
              <a:gd name="T7" fmla="*/ 2147483647 h 581"/>
              <a:gd name="T8" fmla="*/ 2147483647 w 105"/>
              <a:gd name="T9" fmla="*/ 2147483647 h 5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"/>
              <a:gd name="T16" fmla="*/ 0 h 581"/>
              <a:gd name="T17" fmla="*/ 105 w 105"/>
              <a:gd name="T18" fmla="*/ 581 h 5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" h="581">
                <a:moveTo>
                  <a:pt x="52" y="0"/>
                </a:moveTo>
                <a:cubicBezTo>
                  <a:pt x="26" y="66"/>
                  <a:pt x="0" y="133"/>
                  <a:pt x="4" y="194"/>
                </a:cubicBezTo>
                <a:cubicBezTo>
                  <a:pt x="8" y="255"/>
                  <a:pt x="60" y="319"/>
                  <a:pt x="76" y="363"/>
                </a:cubicBezTo>
                <a:cubicBezTo>
                  <a:pt x="92" y="407"/>
                  <a:pt x="105" y="424"/>
                  <a:pt x="101" y="460"/>
                </a:cubicBezTo>
                <a:cubicBezTo>
                  <a:pt x="97" y="496"/>
                  <a:pt x="56" y="557"/>
                  <a:pt x="52" y="581"/>
                </a:cubicBezTo>
              </a:path>
            </a:pathLst>
          </a:custGeom>
          <a:noFill/>
          <a:ln w="12700" cap="flat" cmpd="sng">
            <a:solidFill>
              <a:srgbClr val="33CC33"/>
            </a:solidFill>
            <a:prstDash val="solid"/>
            <a:round/>
            <a:headEnd type="none" w="med" len="med"/>
            <a:tailEnd type="stealth" w="med" len="med"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Freeform 15"/>
          <p:cNvSpPr>
            <a:spLocks/>
          </p:cNvSpPr>
          <p:nvPr/>
        </p:nvSpPr>
        <p:spPr bwMode="auto">
          <a:xfrm>
            <a:off x="8460634" y="2268917"/>
            <a:ext cx="145956" cy="369332"/>
          </a:xfrm>
          <a:custGeom>
            <a:avLst/>
            <a:gdLst>
              <a:gd name="T0" fmla="*/ 2147483647 w 105"/>
              <a:gd name="T1" fmla="*/ 0 h 581"/>
              <a:gd name="T2" fmla="*/ 2147483647 w 105"/>
              <a:gd name="T3" fmla="*/ 2147483647 h 581"/>
              <a:gd name="T4" fmla="*/ 2147483647 w 105"/>
              <a:gd name="T5" fmla="*/ 2147483647 h 581"/>
              <a:gd name="T6" fmla="*/ 2147483647 w 105"/>
              <a:gd name="T7" fmla="*/ 2147483647 h 581"/>
              <a:gd name="T8" fmla="*/ 2147483647 w 105"/>
              <a:gd name="T9" fmla="*/ 2147483647 h 5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"/>
              <a:gd name="T16" fmla="*/ 0 h 581"/>
              <a:gd name="T17" fmla="*/ 105 w 105"/>
              <a:gd name="T18" fmla="*/ 581 h 5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" h="581">
                <a:moveTo>
                  <a:pt x="52" y="0"/>
                </a:moveTo>
                <a:cubicBezTo>
                  <a:pt x="26" y="66"/>
                  <a:pt x="0" y="133"/>
                  <a:pt x="4" y="194"/>
                </a:cubicBezTo>
                <a:cubicBezTo>
                  <a:pt x="8" y="255"/>
                  <a:pt x="60" y="319"/>
                  <a:pt x="76" y="363"/>
                </a:cubicBezTo>
                <a:cubicBezTo>
                  <a:pt x="92" y="407"/>
                  <a:pt x="105" y="424"/>
                  <a:pt x="101" y="460"/>
                </a:cubicBezTo>
                <a:cubicBezTo>
                  <a:pt x="97" y="496"/>
                  <a:pt x="56" y="557"/>
                  <a:pt x="52" y="581"/>
                </a:cubicBezTo>
              </a:path>
            </a:pathLst>
          </a:custGeom>
          <a:noFill/>
          <a:ln w="12700" cap="flat" cmpd="sng">
            <a:solidFill>
              <a:srgbClr val="33CC33"/>
            </a:solidFill>
            <a:prstDash val="solid"/>
            <a:round/>
            <a:headEnd type="none" w="med" len="med"/>
            <a:tailEnd type="stealth" w="med" len="med"/>
          </a:ln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Text Box 29"/>
          <p:cNvSpPr txBox="1">
            <a:spLocks noChangeArrowheads="1"/>
          </p:cNvSpPr>
          <p:nvPr/>
        </p:nvSpPr>
        <p:spPr bwMode="auto">
          <a:xfrm>
            <a:off x="6509933" y="1615073"/>
            <a:ext cx="1477712" cy="20313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main()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….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for each …..{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…….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…….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.....</a:t>
            </a:r>
          </a:p>
        </p:txBody>
      </p:sp>
      <p:sp>
        <p:nvSpPr>
          <p:cNvPr id="104" name="Rectangle 30"/>
          <p:cNvSpPr>
            <a:spLocks noChangeArrowheads="1"/>
          </p:cNvSpPr>
          <p:nvPr/>
        </p:nvSpPr>
        <p:spPr bwMode="auto">
          <a:xfrm>
            <a:off x="6525346" y="2460482"/>
            <a:ext cx="1386574" cy="369332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Rectangle 31"/>
          <p:cNvSpPr>
            <a:spLocks noChangeArrowheads="1"/>
          </p:cNvSpPr>
          <p:nvPr/>
        </p:nvSpPr>
        <p:spPr bwMode="auto">
          <a:xfrm>
            <a:off x="6530848" y="2596020"/>
            <a:ext cx="1381883" cy="369332"/>
          </a:xfrm>
          <a:prstGeom prst="rect">
            <a:avLst/>
          </a:prstGeom>
          <a:solidFill>
            <a:srgbClr val="FFFF00">
              <a:alpha val="52940"/>
            </a:srgbClr>
          </a:solidFill>
          <a:ln w="12700" algn="ctr">
            <a:solidFill>
              <a:srgbClr val="FFFF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Line 33"/>
          <p:cNvSpPr>
            <a:spLocks noChangeShapeType="1"/>
          </p:cNvSpPr>
          <p:nvPr/>
        </p:nvSpPr>
        <p:spPr bwMode="auto">
          <a:xfrm flipV="1">
            <a:off x="8140054" y="3314530"/>
            <a:ext cx="560364" cy="405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Text Box 34"/>
          <p:cNvSpPr txBox="1">
            <a:spLocks noChangeArrowheads="1"/>
          </p:cNvSpPr>
          <p:nvPr/>
        </p:nvSpPr>
        <p:spPr bwMode="auto">
          <a:xfrm>
            <a:off x="7951240" y="1419190"/>
            <a:ext cx="1679242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Master thread</a:t>
            </a:r>
          </a:p>
        </p:txBody>
      </p:sp>
      <p:sp>
        <p:nvSpPr>
          <p:cNvPr id="108" name="Line 38"/>
          <p:cNvSpPr>
            <a:spLocks noChangeShapeType="1"/>
          </p:cNvSpPr>
          <p:nvPr/>
        </p:nvSpPr>
        <p:spPr bwMode="auto">
          <a:xfrm>
            <a:off x="8456512" y="2634482"/>
            <a:ext cx="548948" cy="1828925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 type="stealth" w="med" len="med"/>
          </a:ln>
        </p:spPr>
        <p:txBody>
          <a:bodyPr wrap="squar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Text Box 42"/>
          <p:cNvSpPr txBox="1">
            <a:spLocks noChangeArrowheads="1"/>
          </p:cNvSpPr>
          <p:nvPr/>
        </p:nvSpPr>
        <p:spPr bwMode="auto">
          <a:xfrm>
            <a:off x="6173578" y="981543"/>
            <a:ext cx="2880981" cy="44627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14363" indent="-360363"/>
            <a:r>
              <a:rPr lang="en-US" sz="2300" i="1">
                <a:solidFill>
                  <a:srgbClr val="0070C0"/>
                </a:solidFill>
                <a:latin typeface="Calibri"/>
              </a:rPr>
              <a:t>Application Program</a:t>
            </a:r>
          </a:p>
        </p:txBody>
      </p:sp>
      <p:sp>
        <p:nvSpPr>
          <p:cNvPr id="110" name="Freeform 47"/>
          <p:cNvSpPr>
            <a:spLocks/>
          </p:cNvSpPr>
          <p:nvPr/>
        </p:nvSpPr>
        <p:spPr bwMode="auto">
          <a:xfrm>
            <a:off x="8100960" y="1806903"/>
            <a:ext cx="62553" cy="369332"/>
          </a:xfrm>
          <a:custGeom>
            <a:avLst/>
            <a:gdLst>
              <a:gd name="T0" fmla="*/ 2147483647 w 111"/>
              <a:gd name="T1" fmla="*/ 0 h 2696"/>
              <a:gd name="T2" fmla="*/ 2147483647 w 111"/>
              <a:gd name="T3" fmla="*/ 2147483647 h 2696"/>
              <a:gd name="T4" fmla="*/ 2147483647 w 111"/>
              <a:gd name="T5" fmla="*/ 2147483647 h 2696"/>
              <a:gd name="T6" fmla="*/ 2147483647 w 111"/>
              <a:gd name="T7" fmla="*/ 2147483647 h 2696"/>
              <a:gd name="T8" fmla="*/ 2147483647 w 111"/>
              <a:gd name="T9" fmla="*/ 2147483647 h 2696"/>
              <a:gd name="T10" fmla="*/ 2147483647 w 111"/>
              <a:gd name="T11" fmla="*/ 2147483647 h 2696"/>
              <a:gd name="T12" fmla="*/ 2147483647 w 111"/>
              <a:gd name="T13" fmla="*/ 2147483647 h 2696"/>
              <a:gd name="T14" fmla="*/ 2147483647 w 111"/>
              <a:gd name="T15" fmla="*/ 2147483647 h 2696"/>
              <a:gd name="T16" fmla="*/ 2147483647 w 111"/>
              <a:gd name="T17" fmla="*/ 2147483647 h 2696"/>
              <a:gd name="T18" fmla="*/ 2147483647 w 111"/>
              <a:gd name="T19" fmla="*/ 2147483647 h 2696"/>
              <a:gd name="T20" fmla="*/ 2147483647 w 111"/>
              <a:gd name="T21" fmla="*/ 2147483647 h 2696"/>
              <a:gd name="T22" fmla="*/ 2147483647 w 111"/>
              <a:gd name="T23" fmla="*/ 2147483647 h 2696"/>
              <a:gd name="T24" fmla="*/ 2147483647 w 111"/>
              <a:gd name="T25" fmla="*/ 2147483647 h 26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1"/>
              <a:gd name="T40" fmla="*/ 0 h 2696"/>
              <a:gd name="T41" fmla="*/ 111 w 111"/>
              <a:gd name="T42" fmla="*/ 2696 h 269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1" h="2696">
                <a:moveTo>
                  <a:pt x="16" y="0"/>
                </a:moveTo>
                <a:cubicBezTo>
                  <a:pt x="32" y="101"/>
                  <a:pt x="48" y="202"/>
                  <a:pt x="54" y="277"/>
                </a:cubicBezTo>
                <a:cubicBezTo>
                  <a:pt x="60" y="352"/>
                  <a:pt x="59" y="385"/>
                  <a:pt x="54" y="453"/>
                </a:cubicBezTo>
                <a:cubicBezTo>
                  <a:pt x="49" y="521"/>
                  <a:pt x="18" y="579"/>
                  <a:pt x="24" y="684"/>
                </a:cubicBezTo>
                <a:cubicBezTo>
                  <a:pt x="30" y="789"/>
                  <a:pt x="88" y="991"/>
                  <a:pt x="93" y="1083"/>
                </a:cubicBezTo>
                <a:cubicBezTo>
                  <a:pt x="98" y="1175"/>
                  <a:pt x="68" y="1153"/>
                  <a:pt x="54" y="1237"/>
                </a:cubicBezTo>
                <a:cubicBezTo>
                  <a:pt x="40" y="1321"/>
                  <a:pt x="5" y="1508"/>
                  <a:pt x="8" y="1590"/>
                </a:cubicBezTo>
                <a:cubicBezTo>
                  <a:pt x="11" y="1672"/>
                  <a:pt x="65" y="1645"/>
                  <a:pt x="70" y="1728"/>
                </a:cubicBezTo>
                <a:cubicBezTo>
                  <a:pt x="75" y="1811"/>
                  <a:pt x="33" y="1989"/>
                  <a:pt x="39" y="2089"/>
                </a:cubicBezTo>
                <a:cubicBezTo>
                  <a:pt x="45" y="2189"/>
                  <a:pt x="105" y="2254"/>
                  <a:pt x="108" y="2327"/>
                </a:cubicBezTo>
                <a:cubicBezTo>
                  <a:pt x="111" y="2400"/>
                  <a:pt x="71" y="2476"/>
                  <a:pt x="54" y="2527"/>
                </a:cubicBezTo>
                <a:cubicBezTo>
                  <a:pt x="37" y="2578"/>
                  <a:pt x="16" y="2607"/>
                  <a:pt x="8" y="2635"/>
                </a:cubicBezTo>
                <a:cubicBezTo>
                  <a:pt x="0" y="2663"/>
                  <a:pt x="4" y="2679"/>
                  <a:pt x="8" y="2696"/>
                </a:cubicBezTo>
              </a:path>
            </a:pathLst>
          </a:custGeom>
          <a:noFill/>
          <a:ln w="19050" cap="flat" cmpd="sng">
            <a:solidFill>
              <a:srgbClr val="33CC33"/>
            </a:solidFill>
            <a:prstDash val="solid"/>
            <a:round/>
            <a:headEnd type="none" w="med" len="med"/>
            <a:tailEnd type="stealth" w="med" len="med"/>
          </a:ln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Freeform 16"/>
          <p:cNvSpPr>
            <a:spLocks/>
          </p:cNvSpPr>
          <p:nvPr/>
        </p:nvSpPr>
        <p:spPr bwMode="auto">
          <a:xfrm>
            <a:off x="8641124" y="2266216"/>
            <a:ext cx="184731" cy="369332"/>
          </a:xfrm>
          <a:custGeom>
            <a:avLst/>
            <a:gdLst>
              <a:gd name="T0" fmla="*/ 2147483647 w 105"/>
              <a:gd name="T1" fmla="*/ 0 h 581"/>
              <a:gd name="T2" fmla="*/ 2147483647 w 105"/>
              <a:gd name="T3" fmla="*/ 2147483647 h 581"/>
              <a:gd name="T4" fmla="*/ 2147483647 w 105"/>
              <a:gd name="T5" fmla="*/ 2147483647 h 581"/>
              <a:gd name="T6" fmla="*/ 2147483647 w 105"/>
              <a:gd name="T7" fmla="*/ 2147483647 h 581"/>
              <a:gd name="T8" fmla="*/ 2147483647 w 105"/>
              <a:gd name="T9" fmla="*/ 2147483647 h 5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"/>
              <a:gd name="T16" fmla="*/ 0 h 581"/>
              <a:gd name="T17" fmla="*/ 105 w 105"/>
              <a:gd name="T18" fmla="*/ 581 h 5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" h="581">
                <a:moveTo>
                  <a:pt x="52" y="0"/>
                </a:moveTo>
                <a:cubicBezTo>
                  <a:pt x="26" y="66"/>
                  <a:pt x="0" y="133"/>
                  <a:pt x="4" y="194"/>
                </a:cubicBezTo>
                <a:cubicBezTo>
                  <a:pt x="8" y="255"/>
                  <a:pt x="60" y="319"/>
                  <a:pt x="76" y="363"/>
                </a:cubicBezTo>
                <a:cubicBezTo>
                  <a:pt x="92" y="407"/>
                  <a:pt x="105" y="424"/>
                  <a:pt x="101" y="460"/>
                </a:cubicBezTo>
                <a:cubicBezTo>
                  <a:pt x="97" y="496"/>
                  <a:pt x="56" y="557"/>
                  <a:pt x="52" y="581"/>
                </a:cubicBezTo>
              </a:path>
            </a:pathLst>
          </a:custGeom>
          <a:noFill/>
          <a:ln w="12700" cap="flat" cmpd="sng">
            <a:solidFill>
              <a:srgbClr val="33CC33"/>
            </a:solidFill>
            <a:prstDash val="solid"/>
            <a:round/>
            <a:headEnd type="none" w="med" len="med"/>
            <a:tailEnd type="stealth" w="med" len="med"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6188461" y="4125148"/>
            <a:ext cx="2064813" cy="1979569"/>
            <a:chOff x="4405978" y="4373615"/>
            <a:chExt cx="2057443" cy="1973907"/>
          </a:xfrm>
        </p:grpSpPr>
        <p:sp>
          <p:nvSpPr>
            <p:cNvPr id="122" name="Oval 72"/>
            <p:cNvSpPr>
              <a:spLocks noChangeArrowheads="1"/>
            </p:cNvSpPr>
            <p:nvPr/>
          </p:nvSpPr>
          <p:spPr bwMode="auto">
            <a:xfrm>
              <a:off x="6378228" y="5183742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3" name="Oval 49"/>
            <p:cNvSpPr>
              <a:spLocks noChangeArrowheads="1"/>
            </p:cNvSpPr>
            <p:nvPr/>
          </p:nvSpPr>
          <p:spPr bwMode="auto">
            <a:xfrm>
              <a:off x="4665556" y="4832785"/>
              <a:ext cx="85193" cy="89202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4" name="Oval 50"/>
            <p:cNvSpPr>
              <a:spLocks noChangeArrowheads="1"/>
            </p:cNvSpPr>
            <p:nvPr/>
          </p:nvSpPr>
          <p:spPr bwMode="auto">
            <a:xfrm>
              <a:off x="4615615" y="5177893"/>
              <a:ext cx="85193" cy="87739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5" name="Oval 51"/>
            <p:cNvSpPr>
              <a:spLocks noChangeArrowheads="1"/>
            </p:cNvSpPr>
            <p:nvPr/>
          </p:nvSpPr>
          <p:spPr bwMode="auto">
            <a:xfrm>
              <a:off x="5095926" y="5158883"/>
              <a:ext cx="85193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6" name="Oval 52"/>
            <p:cNvSpPr>
              <a:spLocks noChangeArrowheads="1"/>
            </p:cNvSpPr>
            <p:nvPr/>
          </p:nvSpPr>
          <p:spPr bwMode="auto">
            <a:xfrm>
              <a:off x="5407321" y="5366533"/>
              <a:ext cx="83725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7" name="Oval 53"/>
            <p:cNvSpPr>
              <a:spLocks noChangeArrowheads="1"/>
            </p:cNvSpPr>
            <p:nvPr/>
          </p:nvSpPr>
          <p:spPr bwMode="auto">
            <a:xfrm>
              <a:off x="4821253" y="5476207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8" name="Oval 54"/>
            <p:cNvSpPr>
              <a:spLocks noChangeArrowheads="1"/>
            </p:cNvSpPr>
            <p:nvPr/>
          </p:nvSpPr>
          <p:spPr bwMode="auto">
            <a:xfrm>
              <a:off x="5164962" y="5626827"/>
              <a:ext cx="85193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9" name="Oval 55"/>
            <p:cNvSpPr>
              <a:spLocks noChangeArrowheads="1"/>
            </p:cNvSpPr>
            <p:nvPr/>
          </p:nvSpPr>
          <p:spPr bwMode="auto">
            <a:xfrm>
              <a:off x="4874131" y="5884196"/>
              <a:ext cx="85193" cy="87739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0" name="Oval 56"/>
            <p:cNvSpPr>
              <a:spLocks noChangeArrowheads="1"/>
            </p:cNvSpPr>
            <p:nvPr/>
          </p:nvSpPr>
          <p:spPr bwMode="auto">
            <a:xfrm>
              <a:off x="5865601" y="5954387"/>
              <a:ext cx="85193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1" name="Oval 57"/>
            <p:cNvSpPr>
              <a:spLocks noChangeArrowheads="1"/>
            </p:cNvSpPr>
            <p:nvPr/>
          </p:nvSpPr>
          <p:spPr bwMode="auto">
            <a:xfrm>
              <a:off x="5179651" y="5958774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2" name="Oval 58"/>
            <p:cNvSpPr>
              <a:spLocks noChangeArrowheads="1"/>
            </p:cNvSpPr>
            <p:nvPr/>
          </p:nvSpPr>
          <p:spPr bwMode="auto">
            <a:xfrm>
              <a:off x="5388227" y="4968781"/>
              <a:ext cx="83724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3" name="Oval 59"/>
            <p:cNvSpPr>
              <a:spLocks noChangeArrowheads="1"/>
            </p:cNvSpPr>
            <p:nvPr/>
          </p:nvSpPr>
          <p:spPr bwMode="auto">
            <a:xfrm>
              <a:off x="5671713" y="5289029"/>
              <a:ext cx="82255" cy="87739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4" name="Oval 60"/>
            <p:cNvSpPr>
              <a:spLocks noChangeArrowheads="1"/>
            </p:cNvSpPr>
            <p:nvPr/>
          </p:nvSpPr>
          <p:spPr bwMode="auto">
            <a:xfrm>
              <a:off x="5615897" y="5821315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5" name="Oval 61"/>
            <p:cNvSpPr>
              <a:spLocks noChangeArrowheads="1"/>
            </p:cNvSpPr>
            <p:nvPr/>
          </p:nvSpPr>
          <p:spPr bwMode="auto">
            <a:xfrm>
              <a:off x="4771312" y="4537395"/>
              <a:ext cx="83724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6" name="Oval 62"/>
            <p:cNvSpPr>
              <a:spLocks noChangeArrowheads="1"/>
            </p:cNvSpPr>
            <p:nvPr/>
          </p:nvSpPr>
          <p:spPr bwMode="auto">
            <a:xfrm>
              <a:off x="5222247" y="4468666"/>
              <a:ext cx="86662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7" name="Oval 63"/>
            <p:cNvSpPr>
              <a:spLocks noChangeArrowheads="1"/>
            </p:cNvSpPr>
            <p:nvPr/>
          </p:nvSpPr>
          <p:spPr bwMode="auto">
            <a:xfrm>
              <a:off x="5094458" y="4847408"/>
              <a:ext cx="83724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8" name="Oval 64"/>
            <p:cNvSpPr>
              <a:spLocks noChangeArrowheads="1"/>
            </p:cNvSpPr>
            <p:nvPr/>
          </p:nvSpPr>
          <p:spPr bwMode="auto">
            <a:xfrm>
              <a:off x="5579176" y="4552018"/>
              <a:ext cx="83724" cy="87739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9" name="Oval 65"/>
            <p:cNvSpPr>
              <a:spLocks noChangeArrowheads="1"/>
            </p:cNvSpPr>
            <p:nvPr/>
          </p:nvSpPr>
          <p:spPr bwMode="auto">
            <a:xfrm>
              <a:off x="5643806" y="4857645"/>
              <a:ext cx="83724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0" name="Oval 66"/>
            <p:cNvSpPr>
              <a:spLocks noChangeArrowheads="1"/>
            </p:cNvSpPr>
            <p:nvPr/>
          </p:nvSpPr>
          <p:spPr bwMode="auto">
            <a:xfrm>
              <a:off x="5968420" y="4749433"/>
              <a:ext cx="83725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1" name="Oval 67"/>
            <p:cNvSpPr>
              <a:spLocks noChangeArrowheads="1"/>
            </p:cNvSpPr>
            <p:nvPr/>
          </p:nvSpPr>
          <p:spPr bwMode="auto">
            <a:xfrm>
              <a:off x="5762781" y="5596117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2" name="Oval 68"/>
            <p:cNvSpPr>
              <a:spLocks noChangeArrowheads="1"/>
            </p:cNvSpPr>
            <p:nvPr/>
          </p:nvSpPr>
          <p:spPr bwMode="auto">
            <a:xfrm>
              <a:off x="5868538" y="5098927"/>
              <a:ext cx="83725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3" name="Oval 69"/>
            <p:cNvSpPr>
              <a:spLocks noChangeArrowheads="1"/>
            </p:cNvSpPr>
            <p:nvPr/>
          </p:nvSpPr>
          <p:spPr bwMode="auto">
            <a:xfrm>
              <a:off x="6077114" y="4981942"/>
              <a:ext cx="83725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4" name="Oval 70"/>
            <p:cNvSpPr>
              <a:spLocks noChangeArrowheads="1"/>
            </p:cNvSpPr>
            <p:nvPr/>
          </p:nvSpPr>
          <p:spPr bwMode="auto">
            <a:xfrm>
              <a:off x="6031580" y="5351910"/>
              <a:ext cx="83724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5" name="Oval 71"/>
            <p:cNvSpPr>
              <a:spLocks noChangeArrowheads="1"/>
            </p:cNvSpPr>
            <p:nvPr/>
          </p:nvSpPr>
          <p:spPr bwMode="auto">
            <a:xfrm>
              <a:off x="6094740" y="5673621"/>
              <a:ext cx="85193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6" name="Line 73"/>
            <p:cNvSpPr>
              <a:spLocks noChangeShapeType="1"/>
            </p:cNvSpPr>
            <p:nvPr/>
          </p:nvSpPr>
          <p:spPr bwMode="auto">
            <a:xfrm flipH="1">
              <a:off x="4725778" y="4622210"/>
              <a:ext cx="66098" cy="21934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7" name="Line 74"/>
            <p:cNvSpPr>
              <a:spLocks noChangeShapeType="1"/>
            </p:cNvSpPr>
            <p:nvPr/>
          </p:nvSpPr>
          <p:spPr bwMode="auto">
            <a:xfrm flipV="1">
              <a:off x="4844754" y="4533009"/>
              <a:ext cx="395119" cy="482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8" name="Line 75"/>
            <p:cNvSpPr>
              <a:spLocks noChangeShapeType="1"/>
            </p:cNvSpPr>
            <p:nvPr/>
          </p:nvSpPr>
          <p:spPr bwMode="auto">
            <a:xfrm>
              <a:off x="4750748" y="4889816"/>
              <a:ext cx="33636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9" name="Line 76"/>
            <p:cNvSpPr>
              <a:spLocks noChangeShapeType="1"/>
            </p:cNvSpPr>
            <p:nvPr/>
          </p:nvSpPr>
          <p:spPr bwMode="auto">
            <a:xfrm flipH="1">
              <a:off x="5147336" y="4549094"/>
              <a:ext cx="108694" cy="3173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0" name="Line 77"/>
            <p:cNvSpPr>
              <a:spLocks noChangeShapeType="1"/>
            </p:cNvSpPr>
            <p:nvPr/>
          </p:nvSpPr>
          <p:spPr bwMode="auto">
            <a:xfrm flipH="1">
              <a:off x="4658211" y="4913213"/>
              <a:ext cx="24971" cy="2749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1" name="Line 78"/>
            <p:cNvSpPr>
              <a:spLocks noChangeShapeType="1"/>
            </p:cNvSpPr>
            <p:nvPr/>
          </p:nvSpPr>
          <p:spPr bwMode="auto">
            <a:xfrm>
              <a:off x="4658211" y="5270020"/>
              <a:ext cx="167448" cy="2105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2" name="Line 79"/>
            <p:cNvSpPr>
              <a:spLocks noChangeShapeType="1"/>
            </p:cNvSpPr>
            <p:nvPr/>
          </p:nvSpPr>
          <p:spPr bwMode="auto">
            <a:xfrm flipV="1">
              <a:off x="4885882" y="5229075"/>
              <a:ext cx="218857" cy="2515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3" name="Line 80"/>
            <p:cNvSpPr>
              <a:spLocks noChangeShapeType="1"/>
            </p:cNvSpPr>
            <p:nvPr/>
          </p:nvSpPr>
          <p:spPr bwMode="auto">
            <a:xfrm>
              <a:off x="4699338" y="5221763"/>
              <a:ext cx="3965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4" name="Line 81"/>
            <p:cNvSpPr>
              <a:spLocks noChangeShapeType="1"/>
            </p:cNvSpPr>
            <p:nvPr/>
          </p:nvSpPr>
          <p:spPr bwMode="auto">
            <a:xfrm>
              <a:off x="5137054" y="4930761"/>
              <a:ext cx="0" cy="2266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5" name="Line 82"/>
            <p:cNvSpPr>
              <a:spLocks noChangeShapeType="1"/>
            </p:cNvSpPr>
            <p:nvPr/>
          </p:nvSpPr>
          <p:spPr bwMode="auto">
            <a:xfrm>
              <a:off x="5289814" y="4549094"/>
              <a:ext cx="126321" cy="42992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6" name="Line 83"/>
            <p:cNvSpPr>
              <a:spLocks noChangeShapeType="1"/>
            </p:cNvSpPr>
            <p:nvPr/>
          </p:nvSpPr>
          <p:spPr bwMode="auto">
            <a:xfrm flipH="1" flipV="1">
              <a:off x="4868256" y="5562484"/>
              <a:ext cx="33783" cy="3231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7" name="Line 84"/>
            <p:cNvSpPr>
              <a:spLocks noChangeShapeType="1"/>
            </p:cNvSpPr>
            <p:nvPr/>
          </p:nvSpPr>
          <p:spPr bwMode="auto">
            <a:xfrm flipV="1">
              <a:off x="4951980" y="5682395"/>
              <a:ext cx="211514" cy="22812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8" name="Line 85"/>
            <p:cNvSpPr>
              <a:spLocks noChangeShapeType="1"/>
            </p:cNvSpPr>
            <p:nvPr/>
          </p:nvSpPr>
          <p:spPr bwMode="auto">
            <a:xfrm>
              <a:off x="4894695" y="5537624"/>
              <a:ext cx="268798" cy="1125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9" name="Line 86"/>
            <p:cNvSpPr>
              <a:spLocks noChangeShapeType="1"/>
            </p:cNvSpPr>
            <p:nvPr/>
          </p:nvSpPr>
          <p:spPr bwMode="auto">
            <a:xfrm flipV="1">
              <a:off x="5231060" y="5439649"/>
              <a:ext cx="185074" cy="19448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0" name="Line 87"/>
            <p:cNvSpPr>
              <a:spLocks noChangeShapeType="1"/>
            </p:cNvSpPr>
            <p:nvPr/>
          </p:nvSpPr>
          <p:spPr bwMode="auto">
            <a:xfrm>
              <a:off x="5154680" y="5229075"/>
              <a:ext cx="268799" cy="13745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1" name="Line 88"/>
            <p:cNvSpPr>
              <a:spLocks noChangeShapeType="1"/>
            </p:cNvSpPr>
            <p:nvPr/>
          </p:nvSpPr>
          <p:spPr bwMode="auto">
            <a:xfrm>
              <a:off x="4927010" y="5958774"/>
              <a:ext cx="252641" cy="3217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2" name="Line 89"/>
            <p:cNvSpPr>
              <a:spLocks noChangeShapeType="1"/>
            </p:cNvSpPr>
            <p:nvPr/>
          </p:nvSpPr>
          <p:spPr bwMode="auto">
            <a:xfrm>
              <a:off x="5213434" y="5723340"/>
              <a:ext cx="0" cy="2266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3" name="Line 90"/>
            <p:cNvSpPr>
              <a:spLocks noChangeShapeType="1"/>
            </p:cNvSpPr>
            <p:nvPr/>
          </p:nvSpPr>
          <p:spPr bwMode="auto">
            <a:xfrm flipV="1">
              <a:off x="5264844" y="5885657"/>
              <a:ext cx="352523" cy="1125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4" name="Line 91"/>
            <p:cNvSpPr>
              <a:spLocks noChangeShapeType="1"/>
            </p:cNvSpPr>
            <p:nvPr/>
          </p:nvSpPr>
          <p:spPr bwMode="auto">
            <a:xfrm>
              <a:off x="5289814" y="4525697"/>
              <a:ext cx="302582" cy="4825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5" name="Line 92"/>
            <p:cNvSpPr>
              <a:spLocks noChangeShapeType="1"/>
            </p:cNvSpPr>
            <p:nvPr/>
          </p:nvSpPr>
          <p:spPr bwMode="auto">
            <a:xfrm>
              <a:off x="5617366" y="4629522"/>
              <a:ext cx="51409" cy="2368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6" name="Line 93"/>
            <p:cNvSpPr>
              <a:spLocks noChangeShapeType="1"/>
            </p:cNvSpPr>
            <p:nvPr/>
          </p:nvSpPr>
          <p:spPr bwMode="auto">
            <a:xfrm flipV="1">
              <a:off x="5467544" y="4913213"/>
              <a:ext cx="167448" cy="731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7" name="Line 94"/>
            <p:cNvSpPr>
              <a:spLocks noChangeShapeType="1"/>
            </p:cNvSpPr>
            <p:nvPr/>
          </p:nvSpPr>
          <p:spPr bwMode="auto">
            <a:xfrm>
              <a:off x="5668775" y="4606125"/>
              <a:ext cx="302582" cy="1608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8" name="Line 95"/>
            <p:cNvSpPr>
              <a:spLocks noChangeShapeType="1"/>
            </p:cNvSpPr>
            <p:nvPr/>
          </p:nvSpPr>
          <p:spPr bwMode="auto">
            <a:xfrm flipV="1">
              <a:off x="5501327" y="5351910"/>
              <a:ext cx="176261" cy="4679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9" name="Line 96"/>
            <p:cNvSpPr>
              <a:spLocks noChangeShapeType="1"/>
            </p:cNvSpPr>
            <p:nvPr/>
          </p:nvSpPr>
          <p:spPr bwMode="auto">
            <a:xfrm flipH="1">
              <a:off x="5423479" y="5060907"/>
              <a:ext cx="19095" cy="314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0" name="Line 97"/>
            <p:cNvSpPr>
              <a:spLocks noChangeShapeType="1"/>
            </p:cNvSpPr>
            <p:nvPr/>
          </p:nvSpPr>
          <p:spPr bwMode="auto">
            <a:xfrm flipV="1">
              <a:off x="5752500" y="5182280"/>
              <a:ext cx="126321" cy="11991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1" name="Line 98"/>
            <p:cNvSpPr>
              <a:spLocks noChangeShapeType="1"/>
            </p:cNvSpPr>
            <p:nvPr/>
          </p:nvSpPr>
          <p:spPr bwMode="auto">
            <a:xfrm flipV="1">
              <a:off x="5686402" y="5675083"/>
              <a:ext cx="101351" cy="1520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2" name="Line 99"/>
            <p:cNvSpPr>
              <a:spLocks noChangeShapeType="1"/>
            </p:cNvSpPr>
            <p:nvPr/>
          </p:nvSpPr>
          <p:spPr bwMode="auto">
            <a:xfrm>
              <a:off x="5693746" y="5876884"/>
              <a:ext cx="177730" cy="906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3" name="Line 100"/>
            <p:cNvSpPr>
              <a:spLocks noChangeShapeType="1"/>
            </p:cNvSpPr>
            <p:nvPr/>
          </p:nvSpPr>
          <p:spPr bwMode="auto">
            <a:xfrm>
              <a:off x="5736342" y="5366533"/>
              <a:ext cx="58754" cy="2266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4" name="Line 101"/>
            <p:cNvSpPr>
              <a:spLocks noChangeShapeType="1"/>
            </p:cNvSpPr>
            <p:nvPr/>
          </p:nvSpPr>
          <p:spPr bwMode="auto">
            <a:xfrm flipV="1">
              <a:off x="5837693" y="5423563"/>
              <a:ext cx="192418" cy="2032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5" name="Line 102"/>
            <p:cNvSpPr>
              <a:spLocks noChangeShapeType="1"/>
            </p:cNvSpPr>
            <p:nvPr/>
          </p:nvSpPr>
          <p:spPr bwMode="auto">
            <a:xfrm>
              <a:off x="5939043" y="5173506"/>
              <a:ext cx="116039" cy="17840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6" name="Line 103"/>
            <p:cNvSpPr>
              <a:spLocks noChangeShapeType="1"/>
            </p:cNvSpPr>
            <p:nvPr/>
          </p:nvSpPr>
          <p:spPr bwMode="auto">
            <a:xfrm flipV="1">
              <a:off x="5718716" y="4791840"/>
              <a:ext cx="252641" cy="906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7" name="Line 104"/>
            <p:cNvSpPr>
              <a:spLocks noChangeShapeType="1"/>
            </p:cNvSpPr>
            <p:nvPr/>
          </p:nvSpPr>
          <p:spPr bwMode="auto">
            <a:xfrm flipV="1">
              <a:off x="6106491" y="5246623"/>
              <a:ext cx="277612" cy="1286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8" name="Line 105"/>
            <p:cNvSpPr>
              <a:spLocks noChangeShapeType="1"/>
            </p:cNvSpPr>
            <p:nvPr/>
          </p:nvSpPr>
          <p:spPr bwMode="auto">
            <a:xfrm flipV="1">
              <a:off x="5953731" y="5043359"/>
              <a:ext cx="118977" cy="731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9" name="Line 106"/>
            <p:cNvSpPr>
              <a:spLocks noChangeShapeType="1"/>
            </p:cNvSpPr>
            <p:nvPr/>
          </p:nvSpPr>
          <p:spPr bwMode="auto">
            <a:xfrm>
              <a:off x="6022767" y="4832785"/>
              <a:ext cx="76380" cy="1535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0" name="Line 107"/>
            <p:cNvSpPr>
              <a:spLocks noChangeShapeType="1"/>
            </p:cNvSpPr>
            <p:nvPr/>
          </p:nvSpPr>
          <p:spPr bwMode="auto">
            <a:xfrm>
              <a:off x="6156432" y="5043359"/>
              <a:ext cx="227671" cy="1447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1" name="Line 108"/>
            <p:cNvSpPr>
              <a:spLocks noChangeShapeType="1"/>
            </p:cNvSpPr>
            <p:nvPr/>
          </p:nvSpPr>
          <p:spPr bwMode="auto">
            <a:xfrm flipV="1">
              <a:off x="5946387" y="5755511"/>
              <a:ext cx="167448" cy="2032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2" name="Line 109"/>
            <p:cNvSpPr>
              <a:spLocks noChangeShapeType="1"/>
            </p:cNvSpPr>
            <p:nvPr/>
          </p:nvSpPr>
          <p:spPr bwMode="auto">
            <a:xfrm flipV="1">
              <a:off x="6165245" y="5262708"/>
              <a:ext cx="227671" cy="4196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3" name="Line 110"/>
            <p:cNvSpPr>
              <a:spLocks noChangeShapeType="1"/>
            </p:cNvSpPr>
            <p:nvPr/>
          </p:nvSpPr>
          <p:spPr bwMode="auto">
            <a:xfrm>
              <a:off x="5845037" y="5658998"/>
              <a:ext cx="254110" cy="394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4" name="Line 111"/>
            <p:cNvSpPr>
              <a:spLocks noChangeShapeType="1"/>
            </p:cNvSpPr>
            <p:nvPr/>
          </p:nvSpPr>
          <p:spPr bwMode="auto">
            <a:xfrm>
              <a:off x="5474888" y="5446960"/>
              <a:ext cx="168918" cy="3977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5" name="Line 112"/>
            <p:cNvSpPr>
              <a:spLocks noChangeShapeType="1"/>
            </p:cNvSpPr>
            <p:nvPr/>
          </p:nvSpPr>
          <p:spPr bwMode="auto">
            <a:xfrm flipV="1">
              <a:off x="5172306" y="4995103"/>
              <a:ext cx="916559" cy="2105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6" name="Freeform 113"/>
            <p:cNvSpPr>
              <a:spLocks/>
            </p:cNvSpPr>
            <p:nvPr/>
          </p:nvSpPr>
          <p:spPr bwMode="auto">
            <a:xfrm>
              <a:off x="4503983" y="4382389"/>
              <a:ext cx="487656" cy="691679"/>
            </a:xfrm>
            <a:custGeom>
              <a:avLst/>
              <a:gdLst>
                <a:gd name="T0" fmla="*/ 2147483647 w 444"/>
                <a:gd name="T1" fmla="*/ 2147483647 h 656"/>
                <a:gd name="T2" fmla="*/ 2147483647 w 444"/>
                <a:gd name="T3" fmla="*/ 2147483647 h 656"/>
                <a:gd name="T4" fmla="*/ 2147483647 w 444"/>
                <a:gd name="T5" fmla="*/ 2147483647 h 656"/>
                <a:gd name="T6" fmla="*/ 2147483647 w 444"/>
                <a:gd name="T7" fmla="*/ 2147483647 h 656"/>
                <a:gd name="T8" fmla="*/ 2147483647 w 444"/>
                <a:gd name="T9" fmla="*/ 2147483647 h 656"/>
                <a:gd name="T10" fmla="*/ 2147483647 w 444"/>
                <a:gd name="T11" fmla="*/ 2147483647 h 656"/>
                <a:gd name="T12" fmla="*/ 2147483647 w 444"/>
                <a:gd name="T13" fmla="*/ 2147483647 h 6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4"/>
                <a:gd name="T22" fmla="*/ 0 h 656"/>
                <a:gd name="T23" fmla="*/ 444 w 444"/>
                <a:gd name="T24" fmla="*/ 656 h 65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4" h="656">
                  <a:moveTo>
                    <a:pt x="294" y="13"/>
                  </a:moveTo>
                  <a:cubicBezTo>
                    <a:pt x="235" y="26"/>
                    <a:pt x="132" y="131"/>
                    <a:pt x="87" y="220"/>
                  </a:cubicBezTo>
                  <a:cubicBezTo>
                    <a:pt x="42" y="309"/>
                    <a:pt x="0" y="481"/>
                    <a:pt x="25" y="550"/>
                  </a:cubicBezTo>
                  <a:cubicBezTo>
                    <a:pt x="50" y="619"/>
                    <a:pt x="187" y="656"/>
                    <a:pt x="240" y="635"/>
                  </a:cubicBezTo>
                  <a:cubicBezTo>
                    <a:pt x="293" y="614"/>
                    <a:pt x="307" y="509"/>
                    <a:pt x="340" y="427"/>
                  </a:cubicBezTo>
                  <a:cubicBezTo>
                    <a:pt x="373" y="345"/>
                    <a:pt x="444" y="215"/>
                    <a:pt x="440" y="143"/>
                  </a:cubicBezTo>
                  <a:cubicBezTo>
                    <a:pt x="436" y="71"/>
                    <a:pt x="353" y="0"/>
                    <a:pt x="294" y="13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7" name="Freeform 114"/>
            <p:cNvSpPr>
              <a:spLocks/>
            </p:cNvSpPr>
            <p:nvPr/>
          </p:nvSpPr>
          <p:spPr bwMode="auto">
            <a:xfrm>
              <a:off x="5508672" y="4373615"/>
              <a:ext cx="653635" cy="668282"/>
            </a:xfrm>
            <a:custGeom>
              <a:avLst/>
              <a:gdLst>
                <a:gd name="T0" fmla="*/ 2147483647 w 743"/>
                <a:gd name="T1" fmla="*/ 2147483647 h 681"/>
                <a:gd name="T2" fmla="*/ 2147483647 w 743"/>
                <a:gd name="T3" fmla="*/ 2147483647 h 681"/>
                <a:gd name="T4" fmla="*/ 2147483647 w 743"/>
                <a:gd name="T5" fmla="*/ 2147483647 h 681"/>
                <a:gd name="T6" fmla="*/ 2147483647 w 743"/>
                <a:gd name="T7" fmla="*/ 2147483647 h 681"/>
                <a:gd name="T8" fmla="*/ 2147483647 w 743"/>
                <a:gd name="T9" fmla="*/ 2147483647 h 681"/>
                <a:gd name="T10" fmla="*/ 2147483647 w 743"/>
                <a:gd name="T11" fmla="*/ 2147483647 h 6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3"/>
                <a:gd name="T19" fmla="*/ 0 h 681"/>
                <a:gd name="T20" fmla="*/ 743 w 743"/>
                <a:gd name="T21" fmla="*/ 681 h 6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3" h="681">
                  <a:moveTo>
                    <a:pt x="77" y="28"/>
                  </a:moveTo>
                  <a:cubicBezTo>
                    <a:pt x="0" y="56"/>
                    <a:pt x="21" y="200"/>
                    <a:pt x="31" y="305"/>
                  </a:cubicBezTo>
                  <a:cubicBezTo>
                    <a:pt x="41" y="410"/>
                    <a:pt x="29" y="635"/>
                    <a:pt x="138" y="658"/>
                  </a:cubicBezTo>
                  <a:cubicBezTo>
                    <a:pt x="247" y="681"/>
                    <a:pt x="625" y="530"/>
                    <a:pt x="684" y="443"/>
                  </a:cubicBezTo>
                  <a:cubicBezTo>
                    <a:pt x="743" y="356"/>
                    <a:pt x="593" y="205"/>
                    <a:pt x="492" y="136"/>
                  </a:cubicBezTo>
                  <a:cubicBezTo>
                    <a:pt x="391" y="67"/>
                    <a:pt x="154" y="0"/>
                    <a:pt x="77" y="28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8" name="Freeform 115"/>
            <p:cNvSpPr>
              <a:spLocks/>
            </p:cNvSpPr>
            <p:nvPr/>
          </p:nvSpPr>
          <p:spPr bwMode="auto">
            <a:xfrm>
              <a:off x="5583583" y="5161808"/>
              <a:ext cx="386306" cy="625874"/>
            </a:xfrm>
            <a:custGeom>
              <a:avLst/>
              <a:gdLst>
                <a:gd name="T0" fmla="*/ 2147483647 w 352"/>
                <a:gd name="T1" fmla="*/ 2147483647 h 593"/>
                <a:gd name="T2" fmla="*/ 2147483647 w 352"/>
                <a:gd name="T3" fmla="*/ 2147483647 h 593"/>
                <a:gd name="T4" fmla="*/ 2147483647 w 352"/>
                <a:gd name="T5" fmla="*/ 2147483647 h 593"/>
                <a:gd name="T6" fmla="*/ 2147483647 w 352"/>
                <a:gd name="T7" fmla="*/ 2147483647 h 593"/>
                <a:gd name="T8" fmla="*/ 2147483647 w 352"/>
                <a:gd name="T9" fmla="*/ 2147483647 h 593"/>
                <a:gd name="T10" fmla="*/ 2147483647 w 352"/>
                <a:gd name="T11" fmla="*/ 2147483647 h 593"/>
                <a:gd name="T12" fmla="*/ 2147483647 w 352"/>
                <a:gd name="T13" fmla="*/ 2147483647 h 593"/>
                <a:gd name="T14" fmla="*/ 2147483647 w 352"/>
                <a:gd name="T15" fmla="*/ 2147483647 h 59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52"/>
                <a:gd name="T25" fmla="*/ 0 h 593"/>
                <a:gd name="T26" fmla="*/ 352 w 352"/>
                <a:gd name="T27" fmla="*/ 593 h 59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52" h="593">
                  <a:moveTo>
                    <a:pt x="54" y="42"/>
                  </a:moveTo>
                  <a:cubicBezTo>
                    <a:pt x="26" y="84"/>
                    <a:pt x="0" y="220"/>
                    <a:pt x="8" y="295"/>
                  </a:cubicBezTo>
                  <a:cubicBezTo>
                    <a:pt x="16" y="370"/>
                    <a:pt x="62" y="448"/>
                    <a:pt x="100" y="495"/>
                  </a:cubicBezTo>
                  <a:cubicBezTo>
                    <a:pt x="138" y="542"/>
                    <a:pt x="197" y="593"/>
                    <a:pt x="238" y="579"/>
                  </a:cubicBezTo>
                  <a:cubicBezTo>
                    <a:pt x="279" y="565"/>
                    <a:pt x="340" y="473"/>
                    <a:pt x="346" y="410"/>
                  </a:cubicBezTo>
                  <a:cubicBezTo>
                    <a:pt x="352" y="347"/>
                    <a:pt x="305" y="264"/>
                    <a:pt x="277" y="203"/>
                  </a:cubicBezTo>
                  <a:cubicBezTo>
                    <a:pt x="249" y="142"/>
                    <a:pt x="213" y="70"/>
                    <a:pt x="177" y="42"/>
                  </a:cubicBezTo>
                  <a:cubicBezTo>
                    <a:pt x="141" y="14"/>
                    <a:pt x="82" y="0"/>
                    <a:pt x="54" y="42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9" name="Freeform 116"/>
            <p:cNvSpPr>
              <a:spLocks/>
            </p:cNvSpPr>
            <p:nvPr/>
          </p:nvSpPr>
          <p:spPr bwMode="auto">
            <a:xfrm>
              <a:off x="4702276" y="5830089"/>
              <a:ext cx="1415966" cy="489879"/>
            </a:xfrm>
            <a:custGeom>
              <a:avLst/>
              <a:gdLst>
                <a:gd name="T0" fmla="*/ 2147483647 w 1314"/>
                <a:gd name="T1" fmla="*/ 2147483647 h 725"/>
                <a:gd name="T2" fmla="*/ 2147483647 w 1314"/>
                <a:gd name="T3" fmla="*/ 2147483647 h 725"/>
                <a:gd name="T4" fmla="*/ 2147483647 w 1314"/>
                <a:gd name="T5" fmla="*/ 2147483647 h 725"/>
                <a:gd name="T6" fmla="*/ 2147483647 w 1314"/>
                <a:gd name="T7" fmla="*/ 2147483647 h 725"/>
                <a:gd name="T8" fmla="*/ 2147483647 w 1314"/>
                <a:gd name="T9" fmla="*/ 2147483647 h 725"/>
                <a:gd name="T10" fmla="*/ 2147483647 w 1314"/>
                <a:gd name="T11" fmla="*/ 2147483647 h 725"/>
                <a:gd name="T12" fmla="*/ 2147483647 w 1314"/>
                <a:gd name="T13" fmla="*/ 2147483647 h 725"/>
                <a:gd name="T14" fmla="*/ 2147483647 w 1314"/>
                <a:gd name="T15" fmla="*/ 2147483647 h 725"/>
                <a:gd name="T16" fmla="*/ 2147483647 w 1314"/>
                <a:gd name="T17" fmla="*/ 2147483647 h 725"/>
                <a:gd name="T18" fmla="*/ 2147483647 w 1314"/>
                <a:gd name="T19" fmla="*/ 2147483647 h 725"/>
                <a:gd name="T20" fmla="*/ 2147483647 w 1314"/>
                <a:gd name="T21" fmla="*/ 2147483647 h 725"/>
                <a:gd name="T22" fmla="*/ 2147483647 w 1314"/>
                <a:gd name="T23" fmla="*/ 2147483647 h 7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14"/>
                <a:gd name="T37" fmla="*/ 0 h 725"/>
                <a:gd name="T38" fmla="*/ 1314 w 1314"/>
                <a:gd name="T39" fmla="*/ 725 h 7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14" h="725">
                  <a:moveTo>
                    <a:pt x="46" y="159"/>
                  </a:moveTo>
                  <a:cubicBezTo>
                    <a:pt x="0" y="59"/>
                    <a:pt x="76" y="26"/>
                    <a:pt x="123" y="13"/>
                  </a:cubicBezTo>
                  <a:cubicBezTo>
                    <a:pt x="170" y="0"/>
                    <a:pt x="295" y="41"/>
                    <a:pt x="330" y="82"/>
                  </a:cubicBezTo>
                  <a:cubicBezTo>
                    <a:pt x="365" y="123"/>
                    <a:pt x="292" y="196"/>
                    <a:pt x="330" y="259"/>
                  </a:cubicBezTo>
                  <a:cubicBezTo>
                    <a:pt x="368" y="322"/>
                    <a:pt x="467" y="440"/>
                    <a:pt x="560" y="459"/>
                  </a:cubicBezTo>
                  <a:cubicBezTo>
                    <a:pt x="653" y="478"/>
                    <a:pt x="810" y="442"/>
                    <a:pt x="891" y="374"/>
                  </a:cubicBezTo>
                  <a:cubicBezTo>
                    <a:pt x="972" y="306"/>
                    <a:pt x="978" y="87"/>
                    <a:pt x="1044" y="51"/>
                  </a:cubicBezTo>
                  <a:cubicBezTo>
                    <a:pt x="1110" y="15"/>
                    <a:pt x="1266" y="101"/>
                    <a:pt x="1290" y="159"/>
                  </a:cubicBezTo>
                  <a:cubicBezTo>
                    <a:pt x="1314" y="217"/>
                    <a:pt x="1269" y="309"/>
                    <a:pt x="1190" y="397"/>
                  </a:cubicBezTo>
                  <a:cubicBezTo>
                    <a:pt x="1111" y="485"/>
                    <a:pt x="946" y="653"/>
                    <a:pt x="814" y="689"/>
                  </a:cubicBezTo>
                  <a:cubicBezTo>
                    <a:pt x="682" y="725"/>
                    <a:pt x="528" y="698"/>
                    <a:pt x="399" y="612"/>
                  </a:cubicBezTo>
                  <a:cubicBezTo>
                    <a:pt x="270" y="526"/>
                    <a:pt x="92" y="259"/>
                    <a:pt x="46" y="159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0" name="Text Box 117"/>
            <p:cNvSpPr txBox="1">
              <a:spLocks noChangeArrowheads="1"/>
            </p:cNvSpPr>
            <p:nvPr/>
          </p:nvSpPr>
          <p:spPr bwMode="auto">
            <a:xfrm>
              <a:off x="4479420" y="4568104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1</a:t>
              </a:r>
            </a:p>
          </p:txBody>
        </p:sp>
        <p:sp>
          <p:nvSpPr>
            <p:cNvPr id="191" name="Text Box 118"/>
            <p:cNvSpPr txBox="1">
              <a:spLocks noChangeArrowheads="1"/>
            </p:cNvSpPr>
            <p:nvPr/>
          </p:nvSpPr>
          <p:spPr bwMode="auto">
            <a:xfrm>
              <a:off x="4405978" y="5069681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2</a:t>
              </a:r>
            </a:p>
          </p:txBody>
        </p:sp>
        <p:sp>
          <p:nvSpPr>
            <p:cNvPr id="192" name="Text Box 119"/>
            <p:cNvSpPr txBox="1">
              <a:spLocks noChangeArrowheads="1"/>
            </p:cNvSpPr>
            <p:nvPr/>
          </p:nvSpPr>
          <p:spPr bwMode="auto">
            <a:xfrm>
              <a:off x="5566365" y="4449656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3</a:t>
              </a:r>
            </a:p>
          </p:txBody>
        </p:sp>
        <p:sp>
          <p:nvSpPr>
            <p:cNvPr id="193" name="Text Box 120"/>
            <p:cNvSpPr txBox="1">
              <a:spLocks noChangeArrowheads="1"/>
            </p:cNvSpPr>
            <p:nvPr/>
          </p:nvSpPr>
          <p:spPr bwMode="auto">
            <a:xfrm>
              <a:off x="5655965" y="5280256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4</a:t>
              </a:r>
            </a:p>
          </p:txBody>
        </p:sp>
        <p:sp>
          <p:nvSpPr>
            <p:cNvPr id="194" name="Text Box 121"/>
            <p:cNvSpPr txBox="1">
              <a:spLocks noChangeArrowheads="1"/>
            </p:cNvSpPr>
            <p:nvPr/>
          </p:nvSpPr>
          <p:spPr bwMode="auto">
            <a:xfrm>
              <a:off x="4846632" y="5979246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5</a:t>
              </a:r>
            </a:p>
          </p:txBody>
        </p:sp>
        <p:sp>
          <p:nvSpPr>
            <p:cNvPr id="195" name="Freeform 122"/>
            <p:cNvSpPr>
              <a:spLocks/>
            </p:cNvSpPr>
            <p:nvPr/>
          </p:nvSpPr>
          <p:spPr bwMode="auto">
            <a:xfrm>
              <a:off x="4437884" y="4734809"/>
              <a:ext cx="894526" cy="669744"/>
            </a:xfrm>
            <a:custGeom>
              <a:avLst/>
              <a:gdLst>
                <a:gd name="T0" fmla="*/ 2147483647 w 1685"/>
                <a:gd name="T1" fmla="*/ 2147483647 h 1120"/>
                <a:gd name="T2" fmla="*/ 2147483647 w 1685"/>
                <a:gd name="T3" fmla="*/ 2147483647 h 1120"/>
                <a:gd name="T4" fmla="*/ 2147483647 w 1685"/>
                <a:gd name="T5" fmla="*/ 2147483647 h 1120"/>
                <a:gd name="T6" fmla="*/ 2147483647 w 1685"/>
                <a:gd name="T7" fmla="*/ 2147483647 h 1120"/>
                <a:gd name="T8" fmla="*/ 2147483647 w 1685"/>
                <a:gd name="T9" fmla="*/ 2147483647 h 1120"/>
                <a:gd name="T10" fmla="*/ 2147483647 w 1685"/>
                <a:gd name="T11" fmla="*/ 2147483647 h 1120"/>
                <a:gd name="T12" fmla="*/ 2147483647 w 1685"/>
                <a:gd name="T13" fmla="*/ 2147483647 h 1120"/>
                <a:gd name="T14" fmla="*/ 2147483647 w 1685"/>
                <a:gd name="T15" fmla="*/ 2147483647 h 11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85"/>
                <a:gd name="T25" fmla="*/ 0 h 1120"/>
                <a:gd name="T26" fmla="*/ 1685 w 1685"/>
                <a:gd name="T27" fmla="*/ 1120 h 112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85" h="1120">
                  <a:moveTo>
                    <a:pt x="12" y="376"/>
                  </a:moveTo>
                  <a:cubicBezTo>
                    <a:pt x="24" y="215"/>
                    <a:pt x="128" y="100"/>
                    <a:pt x="316" y="50"/>
                  </a:cubicBezTo>
                  <a:cubicBezTo>
                    <a:pt x="504" y="0"/>
                    <a:pt x="936" y="65"/>
                    <a:pt x="1143" y="77"/>
                  </a:cubicBezTo>
                  <a:cubicBezTo>
                    <a:pt x="1350" y="89"/>
                    <a:pt x="1477" y="50"/>
                    <a:pt x="1557" y="125"/>
                  </a:cubicBezTo>
                  <a:cubicBezTo>
                    <a:pt x="1637" y="200"/>
                    <a:pt x="1641" y="383"/>
                    <a:pt x="1624" y="525"/>
                  </a:cubicBezTo>
                  <a:cubicBezTo>
                    <a:pt x="1607" y="667"/>
                    <a:pt x="1685" y="897"/>
                    <a:pt x="1455" y="979"/>
                  </a:cubicBezTo>
                  <a:cubicBezTo>
                    <a:pt x="1225" y="1061"/>
                    <a:pt x="483" y="1120"/>
                    <a:pt x="242" y="1019"/>
                  </a:cubicBezTo>
                  <a:cubicBezTo>
                    <a:pt x="1" y="918"/>
                    <a:pt x="0" y="537"/>
                    <a:pt x="12" y="376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3" name="Line 124"/>
          <p:cNvSpPr>
            <a:spLocks noChangeShapeType="1"/>
          </p:cNvSpPr>
          <p:nvPr/>
        </p:nvSpPr>
        <p:spPr bwMode="auto">
          <a:xfrm>
            <a:off x="8100959" y="2263514"/>
            <a:ext cx="59945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Line 126"/>
          <p:cNvSpPr>
            <a:spLocks noChangeShapeType="1"/>
          </p:cNvSpPr>
          <p:nvPr/>
        </p:nvSpPr>
        <p:spPr bwMode="auto">
          <a:xfrm>
            <a:off x="8293154" y="2634481"/>
            <a:ext cx="635802" cy="203816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 type="stealth" w="med" len="med"/>
          </a:ln>
        </p:spPr>
        <p:txBody>
          <a:bodyPr wrap="squar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Cloud 114"/>
          <p:cNvSpPr/>
          <p:nvPr/>
        </p:nvSpPr>
        <p:spPr>
          <a:xfrm>
            <a:off x="8587977" y="4238024"/>
            <a:ext cx="1125869" cy="893153"/>
          </a:xfrm>
          <a:prstGeom prst="cloud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8882137" y="4648360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9007245" y="4478545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9066743" y="4842603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9204370" y="4471297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9158464" y="4672641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Line 38"/>
          <p:cNvSpPr>
            <a:spLocks noChangeShapeType="1"/>
          </p:cNvSpPr>
          <p:nvPr/>
        </p:nvSpPr>
        <p:spPr bwMode="auto">
          <a:xfrm>
            <a:off x="8654596" y="2716069"/>
            <a:ext cx="562971" cy="1747337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 type="stealth" w="med" len="med"/>
          </a:ln>
        </p:spPr>
        <p:txBody>
          <a:bodyPr wrap="squar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730832" y="979705"/>
            <a:ext cx="4355282" cy="57417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Application (Joe) program</a:t>
            </a:r>
          </a:p>
          <a:p>
            <a:pPr lvl="1"/>
            <a:r>
              <a:rPr lang="en-US" dirty="0"/>
              <a:t>Sequential C++</a:t>
            </a:r>
          </a:p>
          <a:p>
            <a:pPr lvl="1"/>
            <a:r>
              <a:rPr lang="en-US" dirty="0"/>
              <a:t>Galois set iterator: for each</a:t>
            </a:r>
          </a:p>
          <a:p>
            <a:pPr lvl="2"/>
            <a:r>
              <a:rPr lang="en-US" dirty="0"/>
              <a:t>New elements can be added to set during iteration</a:t>
            </a:r>
          </a:p>
          <a:p>
            <a:pPr lvl="2"/>
            <a:r>
              <a:rPr lang="en-US" dirty="0"/>
              <a:t>Optional scheduling specification (cf. OpenMP)</a:t>
            </a:r>
          </a:p>
          <a:p>
            <a:pPr lvl="2"/>
            <a:r>
              <a:rPr lang="en-US" dirty="0"/>
              <a:t>Highlights opportunities in program for exploiting amorphous data-parallelism</a:t>
            </a:r>
          </a:p>
          <a:p>
            <a:r>
              <a:rPr lang="en-US" dirty="0"/>
              <a:t>Runtime system</a:t>
            </a:r>
          </a:p>
          <a:p>
            <a:pPr lvl="1"/>
            <a:r>
              <a:rPr lang="en-US" dirty="0"/>
              <a:t>Ensures serializability of iterations</a:t>
            </a:r>
          </a:p>
          <a:p>
            <a:pPr lvl="1"/>
            <a:r>
              <a:rPr lang="en-US" dirty="0"/>
              <a:t>Execution strategies</a:t>
            </a:r>
          </a:p>
          <a:p>
            <a:pPr lvl="2"/>
            <a:r>
              <a:rPr lang="en-US" dirty="0"/>
              <a:t>Speculation</a:t>
            </a:r>
          </a:p>
          <a:p>
            <a:pPr lvl="2"/>
            <a:r>
              <a:rPr lang="en-US" dirty="0"/>
              <a:t>Interference graphs</a:t>
            </a:r>
          </a:p>
          <a:p>
            <a:pPr lvl="1"/>
            <a:r>
              <a:rPr lang="en-US" dirty="0"/>
              <a:t>Multicore CPU or GPU</a:t>
            </a:r>
          </a:p>
          <a:p>
            <a:pPr lvl="2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52333" y="5068670"/>
            <a:ext cx="1609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4F81BD"/>
                </a:solidFill>
                <a:latin typeface="Calibri"/>
              </a:rPr>
              <a:t>Workset</a:t>
            </a:r>
            <a:r>
              <a:rPr lang="en-US">
                <a:solidFill>
                  <a:srgbClr val="4F81BD"/>
                </a:solidFill>
                <a:latin typeface="Calibri"/>
              </a:rPr>
              <a:t> </a:t>
            </a:r>
          </a:p>
          <a:p>
            <a:r>
              <a:rPr lang="en-US">
                <a:solidFill>
                  <a:srgbClr val="4F81BD"/>
                </a:solidFill>
                <a:latin typeface="Calibri"/>
              </a:rPr>
              <a:t>of active nodes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6132" y="6039069"/>
            <a:ext cx="148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4F81BD"/>
                </a:solidFill>
                <a:latin typeface="Calibri"/>
              </a:rPr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3584667865"/>
      </p:ext>
    </p:extLst>
  </p:cSld>
  <p:clrMapOvr>
    <a:masterClrMapping/>
  </p:clrMapOvr>
  <p:transition advTm="81953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BE97C1-D79E-284A-A278-307FCE430344}"/>
              </a:ext>
            </a:extLst>
          </p:cNvPr>
          <p:cNvSpPr txBox="1"/>
          <p:nvPr/>
        </p:nvSpPr>
        <p:spPr>
          <a:xfrm>
            <a:off x="6621289" y="1917613"/>
            <a:ext cx="5374356" cy="42780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if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        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D3C503-4A9C-2649-8735-CBB70AA98DDC}"/>
              </a:ext>
            </a:extLst>
          </p:cNvPr>
          <p:cNvSpPr/>
          <p:nvPr/>
        </p:nvSpPr>
        <p:spPr>
          <a:xfrm>
            <a:off x="7024543" y="3644592"/>
            <a:ext cx="3644438" cy="269832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4818316-4284-9146-B195-288351CDB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8" y="1790033"/>
            <a:ext cx="6267423" cy="2261267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Conversion to filter based data-driven algorithm: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Avoid distributed work-list synchronization overhead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Conditional used to push work is used to filter </a:t>
            </a:r>
          </a:p>
          <a:p>
            <a:pPr lvl="1">
              <a:spcBef>
                <a:spcPts val="1200"/>
              </a:spcBef>
            </a:pP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D09C784-C997-C144-AD46-E1398278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79067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Restructuring Computation: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Optimization Transformation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F94C3-F93D-984C-89C7-2EF9B60A26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19724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7B7D-65BA-4F4F-967D-929627B5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13" y="779023"/>
            <a:ext cx="10058400" cy="3566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Analysis and Inserting communication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ADB31-AB83-4C13-AE38-2C58E0BC7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232AB-EC53-734E-9CA1-D9886C608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5839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47E4F-2DB5-4C96-A4E7-9380CEDB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Information Required by Gluon Synchronization API</a:t>
            </a:r>
          </a:p>
        </p:txBody>
      </p:sp>
      <p:sp>
        <p:nvSpPr>
          <p:cNvPr id="72" name="Shape 180">
            <a:extLst>
              <a:ext uri="{FF2B5EF4-FFF2-40B4-BE49-F238E27FC236}">
                <a16:creationId xmlns:a16="http://schemas.microsoft.com/office/drawing/2014/main" id="{2EC356AB-ADC7-41DD-A6CB-11F7539B42D6}"/>
              </a:ext>
            </a:extLst>
          </p:cNvPr>
          <p:cNvSpPr txBox="1">
            <a:spLocks/>
          </p:cNvSpPr>
          <p:nvPr/>
        </p:nvSpPr>
        <p:spPr>
          <a:xfrm>
            <a:off x="412551" y="1763711"/>
            <a:ext cx="10828184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 defTabSz="91437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Application-specific: </a:t>
            </a:r>
            <a:endParaRPr lang="en-US" sz="2000" dirty="0">
              <a:solidFill>
                <a:schemeClr val="tx1"/>
              </a:solidFill>
              <a:latin typeface="Calibri" panose="020F0502020204030204"/>
              <a:cs typeface="Calibri"/>
              <a:sym typeface="Arial"/>
            </a:endParaRPr>
          </a:p>
          <a:p>
            <a:pPr marL="901677" lvl="1" indent="-457189" defTabSz="91437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What: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Field to synchronize</a:t>
            </a:r>
          </a:p>
          <a:p>
            <a:pPr marL="901677" lvl="1" indent="-457189" defTabSz="91437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When: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Point of synchronization</a:t>
            </a:r>
            <a:endParaRPr lang="en-US" sz="2200" dirty="0">
              <a:solidFill>
                <a:schemeClr val="tx1"/>
              </a:solidFill>
              <a:latin typeface="Calibri" panose="020F0502020204030204"/>
              <a:sym typeface="Arial"/>
            </a:endParaRPr>
          </a:p>
          <a:p>
            <a:pPr marL="901677" lvl="1" indent="-457189" defTabSz="91437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How: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Reduction operator to use</a:t>
            </a:r>
          </a:p>
          <a:p>
            <a:pPr marL="0" indent="-457189" defTabSz="914377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endParaRPr lang="en-US" sz="2400" dirty="0">
              <a:solidFill>
                <a:schemeClr val="tx1"/>
              </a:solidFill>
              <a:latin typeface="Calibri" panose="020F0502020204030204"/>
              <a:cs typeface="Calibri"/>
              <a:sym typeface="Arial"/>
            </a:endParaRPr>
          </a:p>
          <a:p>
            <a:pPr marL="0" indent="-457189" defTabSz="914377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Optional information for optimization: </a:t>
            </a:r>
          </a:p>
          <a:p>
            <a:pPr marL="686964" lvl="6" indent="-457189" defTabSz="914377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Field specific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bit-set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to track updated fields  </a:t>
            </a:r>
          </a:p>
          <a:p>
            <a:pPr marL="686964" lvl="6" indent="-457189" defTabSz="914377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Precise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read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and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write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locations for exploiting structural invariant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A5864A-D715-1240-AA31-3BAF161013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18040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F90A-06C1-1444-A957-7D70DD73D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Graph-Data Access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579C0-B6BA-2941-9E12-EF7E08D11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199" y="1755176"/>
            <a:ext cx="7248351" cy="465717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Fields accessed on graph Nodes (</a:t>
            </a:r>
            <a:r>
              <a:rPr lang="en-US" sz="2400" b="1" dirty="0">
                <a:solidFill>
                  <a:schemeClr val="tx1"/>
                </a:solidFill>
              </a:rPr>
              <a:t>What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Operator field access types (</a:t>
            </a:r>
            <a:r>
              <a:rPr lang="en-US" sz="2400" b="1" dirty="0">
                <a:solidFill>
                  <a:schemeClr val="tx1"/>
                </a:solidFill>
              </a:rPr>
              <a:t>How</a:t>
            </a:r>
            <a:r>
              <a:rPr lang="en-US" sz="2400" dirty="0">
                <a:solidFill>
                  <a:schemeClr val="tx1"/>
                </a:solidFill>
              </a:rPr>
              <a:t>) 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Reduction:</a:t>
            </a:r>
            <a:r>
              <a:rPr lang="en-US" sz="2200" dirty="0">
                <a:solidFill>
                  <a:schemeClr val="tx1"/>
                </a:solidFill>
              </a:rPr>
              <a:t> Field is read and updated using reduction operation (inside edge iterator)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Read:</a:t>
            </a:r>
            <a:r>
              <a:rPr lang="en-US" sz="2200" dirty="0">
                <a:solidFill>
                  <a:schemeClr val="tx1"/>
                </a:solidFill>
              </a:rPr>
              <a:t> Field is only read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Write:</a:t>
            </a:r>
            <a:r>
              <a:rPr lang="en-US" sz="2200" dirty="0">
                <a:solidFill>
                  <a:schemeClr val="tx1"/>
                </a:solidFill>
              </a:rPr>
              <a:t> Field is written (not part of a reduction)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Operator field access location: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At source: </a:t>
            </a:r>
            <a:r>
              <a:rPr lang="en-US" sz="2200" dirty="0">
                <a:solidFill>
                  <a:schemeClr val="tx1"/>
                </a:solidFill>
              </a:rPr>
              <a:t>At the source of an edge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At destination: </a:t>
            </a:r>
            <a:r>
              <a:rPr lang="en-US" sz="2200" dirty="0">
                <a:solidFill>
                  <a:schemeClr val="tx1"/>
                </a:solidFill>
              </a:rPr>
              <a:t>At the destination of an edge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At any: </a:t>
            </a:r>
            <a:r>
              <a:rPr lang="en-US" sz="2200" dirty="0">
                <a:solidFill>
                  <a:schemeClr val="tx1"/>
                </a:solidFill>
              </a:rPr>
              <a:t>At the node or both end points of edge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F23EC91-A220-5047-99C3-92035CA5B2D8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52AE01-750A-5E41-B6F8-63E15396F5D8}"/>
              </a:ext>
            </a:extLst>
          </p:cNvPr>
          <p:cNvGrpSpPr/>
          <p:nvPr/>
        </p:nvGrpSpPr>
        <p:grpSpPr>
          <a:xfrm>
            <a:off x="7175500" y="1536567"/>
            <a:ext cx="4532350" cy="4453525"/>
            <a:chOff x="6749666" y="436187"/>
            <a:chExt cx="4955984" cy="5561919"/>
          </a:xfrm>
        </p:grpSpPr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59F20708-FCBE-844A-93C4-43A47F2F761E}"/>
                </a:ext>
              </a:extLst>
            </p:cNvPr>
            <p:cNvSpPr/>
            <p:nvPr/>
          </p:nvSpPr>
          <p:spPr>
            <a:xfrm>
              <a:off x="8184590" y="436187"/>
              <a:ext cx="1194099" cy="301214"/>
            </a:xfrm>
            <a:prstGeom prst="parallelogram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E1D3AFF-0E63-B745-9281-A502573E7157}"/>
                </a:ext>
              </a:extLst>
            </p:cNvPr>
            <p:cNvSpPr txBox="1"/>
            <p:nvPr/>
          </p:nvSpPr>
          <p:spPr>
            <a:xfrm>
              <a:off x="9378689" y="436187"/>
              <a:ext cx="775103" cy="42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Galois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974A5F5-D8C8-F44F-8BCC-35D5A639A017}"/>
                </a:ext>
              </a:extLst>
            </p:cNvPr>
            <p:cNvGrpSpPr/>
            <p:nvPr/>
          </p:nvGrpSpPr>
          <p:grpSpPr>
            <a:xfrm>
              <a:off x="8780057" y="723064"/>
              <a:ext cx="1039104" cy="385471"/>
              <a:chOff x="8151477" y="2137192"/>
              <a:chExt cx="1039104" cy="385471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FC508BE-CAAB-9247-921B-E5C4C4D1C832}"/>
                  </a:ext>
                </a:extLst>
              </p:cNvPr>
              <p:cNvCxnSpPr>
                <a:cxnSpLocks/>
                <a:stCxn id="45" idx="4"/>
                <a:endCxn id="50" idx="0"/>
              </p:cNvCxnSpPr>
              <p:nvPr/>
            </p:nvCxnSpPr>
            <p:spPr>
              <a:xfrm flipH="1">
                <a:off x="8151477" y="2151529"/>
                <a:ext cx="1583" cy="371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A09BC6-43FF-514B-9CDB-9B2534084AB4}"/>
                  </a:ext>
                </a:extLst>
              </p:cNvPr>
              <p:cNvSpPr txBox="1"/>
              <p:nvPr/>
            </p:nvSpPr>
            <p:spPr>
              <a:xfrm>
                <a:off x="8201353" y="2137192"/>
                <a:ext cx="989228" cy="384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LLVM AST</a:t>
                </a:r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35F02E-404D-0044-8AA0-E75FB8E9FE69}"/>
                </a:ext>
              </a:extLst>
            </p:cNvPr>
            <p:cNvSpPr/>
            <p:nvPr/>
          </p:nvSpPr>
          <p:spPr>
            <a:xfrm>
              <a:off x="7451487" y="1108535"/>
              <a:ext cx="2657139" cy="1877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06601AD-0B92-0543-B43C-686555D9C863}"/>
                </a:ext>
              </a:extLst>
            </p:cNvPr>
            <p:cNvSpPr/>
            <p:nvPr/>
          </p:nvSpPr>
          <p:spPr>
            <a:xfrm>
              <a:off x="7603678" y="1158737"/>
              <a:ext cx="2377440" cy="441063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</a:rPr>
                <a:t>Graph-Data Access Analysis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B51A27F-B36C-0A46-9645-0717BE4BED67}"/>
                </a:ext>
              </a:extLst>
            </p:cNvPr>
            <p:cNvSpPr txBox="1"/>
            <p:nvPr/>
          </p:nvSpPr>
          <p:spPr>
            <a:xfrm>
              <a:off x="10108625" y="923869"/>
              <a:ext cx="1029264" cy="730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Abelian </a:t>
              </a:r>
            </a:p>
            <a:p>
              <a:r>
                <a:rPr lang="en-US" sz="1600" dirty="0"/>
                <a:t>Compiler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FD1CC51-0F32-F844-A198-4B0BA1BA7F13}"/>
                </a:ext>
              </a:extLst>
            </p:cNvPr>
            <p:cNvGrpSpPr/>
            <p:nvPr/>
          </p:nvGrpSpPr>
          <p:grpSpPr>
            <a:xfrm>
              <a:off x="7605850" y="1599800"/>
              <a:ext cx="2377440" cy="657561"/>
              <a:chOff x="7285099" y="3013928"/>
              <a:chExt cx="2377440" cy="657561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6D0448A0-93A2-684A-AB0B-A6807CDCA8E4}"/>
                  </a:ext>
                </a:extLst>
              </p:cNvPr>
              <p:cNvSpPr/>
              <p:nvPr/>
            </p:nvSpPr>
            <p:spPr>
              <a:xfrm>
                <a:off x="7285099" y="3230426"/>
                <a:ext cx="2377440" cy="44106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</a:rPr>
                  <a:t>Restructuring Computation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CCF9578C-A1D8-9E47-B6BA-6DBB2FFC3ECF}"/>
                  </a:ext>
                </a:extLst>
              </p:cNvPr>
              <p:cNvCxnSpPr>
                <a:stCxn id="51" idx="2"/>
                <a:endCxn id="54" idx="0"/>
              </p:cNvCxnSpPr>
              <p:nvPr/>
            </p:nvCxnSpPr>
            <p:spPr>
              <a:xfrm flipH="1">
                <a:off x="8473819" y="3013928"/>
                <a:ext cx="10528" cy="2164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1F285BD-FD2E-AC40-BB83-6E9A3DD2107B}"/>
                </a:ext>
              </a:extLst>
            </p:cNvPr>
            <p:cNvGrpSpPr/>
            <p:nvPr/>
          </p:nvGrpSpPr>
          <p:grpSpPr>
            <a:xfrm>
              <a:off x="7603678" y="2257361"/>
              <a:ext cx="2377440" cy="665185"/>
              <a:chOff x="7282927" y="3671489"/>
              <a:chExt cx="2377440" cy="665185"/>
            </a:xfrm>
          </p:grpSpPr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119156CB-C2DC-4940-8D53-CD9C7009459E}"/>
                  </a:ext>
                </a:extLst>
              </p:cNvPr>
              <p:cNvSpPr/>
              <p:nvPr/>
            </p:nvSpPr>
            <p:spPr>
              <a:xfrm>
                <a:off x="7282927" y="3895611"/>
                <a:ext cx="2377440" cy="44106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</a:rPr>
                  <a:t>Inserting Communication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BA096BD9-E9B7-4349-808B-D9C7BBF676EB}"/>
                  </a:ext>
                </a:extLst>
              </p:cNvPr>
              <p:cNvCxnSpPr>
                <a:cxnSpLocks/>
                <a:stCxn id="54" idx="2"/>
                <a:endCxn id="57" idx="0"/>
              </p:cNvCxnSpPr>
              <p:nvPr/>
            </p:nvCxnSpPr>
            <p:spPr>
              <a:xfrm flipH="1">
                <a:off x="8471647" y="3671489"/>
                <a:ext cx="14872" cy="2241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83B88D-16E7-3F46-9CB9-9A81D6FC3A71}"/>
                </a:ext>
              </a:extLst>
            </p:cNvPr>
            <p:cNvSpPr/>
            <p:nvPr/>
          </p:nvSpPr>
          <p:spPr>
            <a:xfrm>
              <a:off x="6935306" y="3313051"/>
              <a:ext cx="3689499" cy="1426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8C18B6-A105-DA41-BA00-E0CA9EAACB9D}"/>
                </a:ext>
              </a:extLst>
            </p:cNvPr>
            <p:cNvSpPr/>
            <p:nvPr/>
          </p:nvSpPr>
          <p:spPr>
            <a:xfrm>
              <a:off x="7270190" y="3490111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g++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B440E88-6306-AF4F-B020-186F090B9829}"/>
                </a:ext>
              </a:extLst>
            </p:cNvPr>
            <p:cNvSpPr/>
            <p:nvPr/>
          </p:nvSpPr>
          <p:spPr>
            <a:xfrm>
              <a:off x="9084685" y="3476703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IrGL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3ECE394-D33A-FC49-B18B-B528933081E1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>
              <a:off x="7727390" y="2922546"/>
              <a:ext cx="0" cy="5675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9A66250-3A15-794C-A43B-6FE294589A18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 flipH="1">
              <a:off x="9541885" y="2922546"/>
              <a:ext cx="2" cy="554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BF5078F-E574-1C4B-A13D-594B288644C6}"/>
                </a:ext>
              </a:extLst>
            </p:cNvPr>
            <p:cNvSpPr/>
            <p:nvPr/>
          </p:nvSpPr>
          <p:spPr>
            <a:xfrm>
              <a:off x="8421381" y="4301015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CUDA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0501A0B-70AB-594B-956B-EE86E7F6BA47}"/>
                </a:ext>
              </a:extLst>
            </p:cNvPr>
            <p:cNvSpPr/>
            <p:nvPr/>
          </p:nvSpPr>
          <p:spPr>
            <a:xfrm>
              <a:off x="9598347" y="4301015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OpenCL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31AF87C-68B0-CE43-B4A2-6F433EA21B0A}"/>
                </a:ext>
              </a:extLst>
            </p:cNvPr>
            <p:cNvSpPr txBox="1"/>
            <p:nvPr/>
          </p:nvSpPr>
          <p:spPr>
            <a:xfrm>
              <a:off x="7200809" y="2985745"/>
              <a:ext cx="527042" cy="403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/>
                <a:t>C++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AB97C7-2721-D34F-9C32-1BCCBF0AA29A}"/>
                </a:ext>
              </a:extLst>
            </p:cNvPr>
            <p:cNvSpPr txBox="1"/>
            <p:nvPr/>
          </p:nvSpPr>
          <p:spPr>
            <a:xfrm>
              <a:off x="10151658" y="2626375"/>
              <a:ext cx="1553992" cy="730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Device Specific</a:t>
              </a:r>
            </a:p>
            <a:p>
              <a:r>
                <a:rPr lang="en-US" sz="1600" dirty="0"/>
                <a:t>Compilers</a:t>
              </a:r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FF3ECADC-79C8-4740-99F3-CC64489CAE14}"/>
                </a:ext>
              </a:extLst>
            </p:cNvPr>
            <p:cNvCxnSpPr>
              <a:cxnSpLocks/>
              <a:stCxn id="61" idx="2"/>
              <a:endCxn id="64" idx="0"/>
            </p:cNvCxnSpPr>
            <p:nvPr/>
          </p:nvCxnSpPr>
          <p:spPr>
            <a:xfrm rot="5400000">
              <a:off x="8981610" y="3740740"/>
              <a:ext cx="457246" cy="66330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FA3FA30A-C143-724B-90B0-EDE813E55610}"/>
                </a:ext>
              </a:extLst>
            </p:cNvPr>
            <p:cNvCxnSpPr>
              <a:cxnSpLocks/>
              <a:stCxn id="61" idx="2"/>
              <a:endCxn id="65" idx="0"/>
            </p:cNvCxnSpPr>
            <p:nvPr/>
          </p:nvCxnSpPr>
          <p:spPr>
            <a:xfrm rot="16200000" flipH="1">
              <a:off x="9570093" y="3815561"/>
              <a:ext cx="457246" cy="51366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54BEFBEC-C5AF-C242-A126-B24A262160D0}"/>
                </a:ext>
              </a:extLst>
            </p:cNvPr>
            <p:cNvGrpSpPr/>
            <p:nvPr/>
          </p:nvGrpSpPr>
          <p:grpSpPr>
            <a:xfrm>
              <a:off x="6749666" y="5177856"/>
              <a:ext cx="1781235" cy="780029"/>
              <a:chOff x="6602026" y="5220720"/>
              <a:chExt cx="1781235" cy="780029"/>
            </a:xfrm>
          </p:grpSpPr>
          <p:sp>
            <p:nvSpPr>
              <p:cNvPr id="71" name="Parallelogram 70">
                <a:extLst>
                  <a:ext uri="{FF2B5EF4-FFF2-40B4-BE49-F238E27FC236}">
                    <a16:creationId xmlns:a16="http://schemas.microsoft.com/office/drawing/2014/main" id="{D391ADB8-3169-2044-AC32-637A357A8792}"/>
                  </a:ext>
                </a:extLst>
              </p:cNvPr>
              <p:cNvSpPr/>
              <p:nvPr/>
            </p:nvSpPr>
            <p:spPr>
              <a:xfrm>
                <a:off x="6602026" y="5243512"/>
                <a:ext cx="1781235" cy="75723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FF25E9F-E567-AD4E-9E60-137FC67A6C95}"/>
                  </a:ext>
                </a:extLst>
              </p:cNvPr>
              <p:cNvCxnSpPr>
                <a:stCxn id="71" idx="5"/>
                <a:endCxn id="71" idx="2"/>
              </p:cNvCxnSpPr>
              <p:nvPr/>
            </p:nvCxnSpPr>
            <p:spPr>
              <a:xfrm>
                <a:off x="6684902" y="5622131"/>
                <a:ext cx="1615483" cy="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7BD6D6C-C453-1B4E-909E-9CC724FC2D2D}"/>
                  </a:ext>
                </a:extLst>
              </p:cNvPr>
              <p:cNvSpPr txBox="1"/>
              <p:nvPr/>
            </p:nvSpPr>
            <p:spPr>
              <a:xfrm>
                <a:off x="6934293" y="5220720"/>
                <a:ext cx="1257206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CPU code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275B582-02AC-E341-BEDF-396C0D87CF7F}"/>
                  </a:ext>
                </a:extLst>
              </p:cNvPr>
              <p:cNvSpPr txBox="1"/>
              <p:nvPr/>
            </p:nvSpPr>
            <p:spPr>
              <a:xfrm>
                <a:off x="6646216" y="5575029"/>
                <a:ext cx="1668055" cy="422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Gluon Runtime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44F5BEB-D2F0-2A43-BF65-A519897B2583}"/>
                </a:ext>
              </a:extLst>
            </p:cNvPr>
            <p:cNvGrpSpPr/>
            <p:nvPr/>
          </p:nvGrpSpPr>
          <p:grpSpPr>
            <a:xfrm>
              <a:off x="8883260" y="5196675"/>
              <a:ext cx="1781235" cy="801431"/>
              <a:chOff x="8921155" y="5240609"/>
              <a:chExt cx="1781235" cy="801431"/>
            </a:xfrm>
          </p:grpSpPr>
          <p:sp>
            <p:nvSpPr>
              <p:cNvPr id="76" name="Parallelogram 75">
                <a:extLst>
                  <a:ext uri="{FF2B5EF4-FFF2-40B4-BE49-F238E27FC236}">
                    <a16:creationId xmlns:a16="http://schemas.microsoft.com/office/drawing/2014/main" id="{DA635BA3-A9FA-7744-B361-4A9656120444}"/>
                  </a:ext>
                </a:extLst>
              </p:cNvPr>
              <p:cNvSpPr/>
              <p:nvPr/>
            </p:nvSpPr>
            <p:spPr>
              <a:xfrm>
                <a:off x="8921155" y="5240609"/>
                <a:ext cx="1781235" cy="75723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FA09AA2-EB34-CF43-836A-448DE46C7C09}"/>
                  </a:ext>
                </a:extLst>
              </p:cNvPr>
              <p:cNvCxnSpPr>
                <a:stCxn id="76" idx="5"/>
                <a:endCxn id="76" idx="2"/>
              </p:cNvCxnSpPr>
              <p:nvPr/>
            </p:nvCxnSpPr>
            <p:spPr>
              <a:xfrm>
                <a:off x="9015810" y="5619228"/>
                <a:ext cx="1591925" cy="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B5A49CB-8274-2F48-AC83-9E1CD24C5CC7}"/>
                  </a:ext>
                </a:extLst>
              </p:cNvPr>
              <p:cNvSpPr txBox="1"/>
              <p:nvPr/>
            </p:nvSpPr>
            <p:spPr>
              <a:xfrm>
                <a:off x="9281279" y="5249894"/>
                <a:ext cx="1140063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GPU code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715B555-8B53-384C-846F-245A11CE0734}"/>
                  </a:ext>
                </a:extLst>
              </p:cNvPr>
              <p:cNvSpPr txBox="1"/>
              <p:nvPr/>
            </p:nvSpPr>
            <p:spPr>
              <a:xfrm>
                <a:off x="8972946" y="5619227"/>
                <a:ext cx="1668055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Gluon Runtime</a:t>
                </a:r>
              </a:p>
            </p:txBody>
          </p:sp>
        </p:grp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4FAF0DB-F704-A543-9502-96148DA43E33}"/>
                </a:ext>
              </a:extLst>
            </p:cNvPr>
            <p:cNvCxnSpPr>
              <a:cxnSpLocks/>
              <a:stCxn id="60" idx="2"/>
              <a:endCxn id="71" idx="1"/>
            </p:cNvCxnSpPr>
            <p:nvPr/>
          </p:nvCxnSpPr>
          <p:spPr>
            <a:xfrm flipH="1">
              <a:off x="7723160" y="3857177"/>
              <a:ext cx="4231" cy="13434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2BF7C8A1-F8E6-C040-9673-7488E9D438D9}"/>
                </a:ext>
              </a:extLst>
            </p:cNvPr>
            <p:cNvCxnSpPr>
              <a:cxnSpLocks/>
              <a:stCxn id="64" idx="2"/>
              <a:endCxn id="78" idx="0"/>
            </p:cNvCxnSpPr>
            <p:nvPr/>
          </p:nvCxnSpPr>
          <p:spPr>
            <a:xfrm rot="16200000" flipH="1">
              <a:off x="9077060" y="4469603"/>
              <a:ext cx="537879" cy="93483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Elbow Connector 81">
              <a:extLst>
                <a:ext uri="{FF2B5EF4-FFF2-40B4-BE49-F238E27FC236}">
                  <a16:creationId xmlns:a16="http://schemas.microsoft.com/office/drawing/2014/main" id="{250BE610-932F-3141-A254-CBA28482345B}"/>
                </a:ext>
              </a:extLst>
            </p:cNvPr>
            <p:cNvCxnSpPr>
              <a:cxnSpLocks/>
              <a:stCxn id="65" idx="2"/>
              <a:endCxn id="78" idx="0"/>
            </p:cNvCxnSpPr>
            <p:nvPr/>
          </p:nvCxnSpPr>
          <p:spPr>
            <a:xfrm rot="5400000">
              <a:off x="9665543" y="4815955"/>
              <a:ext cx="537879" cy="242131"/>
            </a:xfrm>
            <a:prstGeom prst="bentConnector3">
              <a:avLst/>
            </a:prstGeom>
            <a:ln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FE400DA-A0EE-124B-97DD-38D287E7024B}"/>
              </a:ext>
            </a:extLst>
          </p:cNvPr>
          <p:cNvCxnSpPr>
            <a:cxnSpLocks/>
          </p:cNvCxnSpPr>
          <p:nvPr/>
        </p:nvCxnSpPr>
        <p:spPr>
          <a:xfrm>
            <a:off x="8698708" y="5828885"/>
            <a:ext cx="457200" cy="0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Envelope">
            <a:extLst>
              <a:ext uri="{FF2B5EF4-FFF2-40B4-BE49-F238E27FC236}">
                <a16:creationId xmlns:a16="http://schemas.microsoft.com/office/drawing/2014/main" id="{F8E1675D-DB31-0A44-8AC0-A345ECE23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9362" y="5624416"/>
            <a:ext cx="220590" cy="2205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B544-C115-BD43-99A1-50B133F166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400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E99C5B7-FB80-DA44-BCB5-69E8DC7EDA26}"/>
              </a:ext>
            </a:extLst>
          </p:cNvPr>
          <p:cNvSpPr txBox="1"/>
          <p:nvPr/>
        </p:nvSpPr>
        <p:spPr>
          <a:xfrm>
            <a:off x="6621289" y="1917613"/>
            <a:ext cx="5374356" cy="42780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if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        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D4C5B-1F26-6342-941B-CB588AF5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PageRank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9D0DD-6978-244F-AA72-EDB963A0A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88433"/>
            <a:ext cx="5986444" cy="3656078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chemeClr val="tx1"/>
                </a:solidFill>
              </a:rPr>
              <a:t>Field accessed: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i="1" dirty="0">
                <a:solidFill>
                  <a:schemeClr val="tx1"/>
                </a:solidFill>
              </a:rPr>
              <a:t>, residual, rank</a:t>
            </a:r>
          </a:p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chemeClr val="tx1"/>
                </a:solidFill>
              </a:rPr>
              <a:t>Reduction operation </a:t>
            </a:r>
            <a:r>
              <a:rPr lang="en-US" sz="2200" b="1" i="1" dirty="0">
                <a:solidFill>
                  <a:schemeClr val="tx1"/>
                </a:solidFill>
              </a:rPr>
              <a:t>(</a:t>
            </a:r>
            <a:r>
              <a:rPr lang="en-US" sz="2200" b="1" i="1" dirty="0" err="1">
                <a:solidFill>
                  <a:schemeClr val="tx1"/>
                </a:solidFill>
              </a:rPr>
              <a:t>contrib</a:t>
            </a:r>
            <a:r>
              <a:rPr lang="en-US" sz="2200" b="1" i="1" dirty="0">
                <a:solidFill>
                  <a:schemeClr val="tx1"/>
                </a:solidFill>
              </a:rPr>
              <a:t>)</a:t>
            </a:r>
            <a:r>
              <a:rPr lang="en-US" sz="2200" dirty="0">
                <a:solidFill>
                  <a:schemeClr val="tx1"/>
                </a:solidFill>
              </a:rPr>
              <a:t>: </a:t>
            </a:r>
            <a:r>
              <a:rPr lang="en-US" sz="2200" i="1" dirty="0">
                <a:solidFill>
                  <a:schemeClr val="tx1"/>
                </a:solidFill>
              </a:rPr>
              <a:t>+= </a:t>
            </a:r>
          </a:p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chemeClr val="tx1"/>
                </a:solidFill>
              </a:rPr>
              <a:t>Field accessed location:</a:t>
            </a:r>
          </a:p>
          <a:p>
            <a:pPr lvl="1">
              <a:spcBef>
                <a:spcPts val="600"/>
              </a:spcBef>
            </a:pPr>
            <a:r>
              <a:rPr lang="en-US" sz="2000" i="1" dirty="0">
                <a:solidFill>
                  <a:schemeClr val="tx1"/>
                </a:solidFill>
              </a:rPr>
              <a:t>residual </a:t>
            </a:r>
            <a:r>
              <a:rPr lang="en-US" sz="2000" dirty="0">
                <a:solidFill>
                  <a:schemeClr val="tx1"/>
                </a:solidFill>
              </a:rPr>
              <a:t>and </a:t>
            </a:r>
            <a:r>
              <a:rPr lang="en-US" sz="2000" i="1" dirty="0">
                <a:solidFill>
                  <a:schemeClr val="tx1"/>
                </a:solidFill>
              </a:rPr>
              <a:t>rank</a:t>
            </a:r>
          </a:p>
          <a:p>
            <a:pPr lvl="2"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</a:rPr>
              <a:t>Read at source	</a:t>
            </a:r>
          </a:p>
          <a:p>
            <a:pPr lvl="1">
              <a:spcBef>
                <a:spcPts val="600"/>
              </a:spcBef>
            </a:pPr>
            <a:r>
              <a:rPr lang="en-US" sz="2000" i="1" dirty="0" err="1">
                <a:solidFill>
                  <a:schemeClr val="tx1"/>
                </a:solidFill>
              </a:rPr>
              <a:t>contrib</a:t>
            </a:r>
            <a:endParaRPr lang="en-US" sz="2000" i="1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</a:rPr>
              <a:t>Updated at destination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DB9784-E50A-CB46-8066-CAFB87E9C762}"/>
              </a:ext>
            </a:extLst>
          </p:cNvPr>
          <p:cNvSpPr/>
          <p:nvPr/>
        </p:nvSpPr>
        <p:spPr>
          <a:xfrm>
            <a:off x="7063891" y="3894375"/>
            <a:ext cx="4712509" cy="535735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13251F-FEE3-DF42-8772-5317E1C661A1}"/>
              </a:ext>
            </a:extLst>
          </p:cNvPr>
          <p:cNvSpPr/>
          <p:nvPr/>
        </p:nvSpPr>
        <p:spPr>
          <a:xfrm>
            <a:off x="7230889" y="5344511"/>
            <a:ext cx="2701388" cy="315310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890CEB5-B7FC-7D47-94C6-78D3373002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455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7B7D-65BA-4F4F-967D-929627B5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71652"/>
            <a:ext cx="10058400" cy="35661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Inserting Communication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772EA-F92A-E448-BC57-9FC42ADE8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96EBFE-DE69-9B41-BF9C-67FE82F2ADFE}"/>
              </a:ext>
            </a:extLst>
          </p:cNvPr>
          <p:cNvGrpSpPr/>
          <p:nvPr/>
        </p:nvGrpSpPr>
        <p:grpSpPr>
          <a:xfrm>
            <a:off x="7593329" y="1536567"/>
            <a:ext cx="4532350" cy="4453525"/>
            <a:chOff x="6749666" y="436187"/>
            <a:chExt cx="4955984" cy="5561919"/>
          </a:xfrm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5E4325C9-F8D6-D64A-A82C-6AC039336707}"/>
                </a:ext>
              </a:extLst>
            </p:cNvPr>
            <p:cNvSpPr/>
            <p:nvPr/>
          </p:nvSpPr>
          <p:spPr>
            <a:xfrm>
              <a:off x="8184590" y="436187"/>
              <a:ext cx="1194099" cy="301214"/>
            </a:xfrm>
            <a:prstGeom prst="parallelogram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E3967C-EDC1-DC49-905F-0899D7A43C91}"/>
                </a:ext>
              </a:extLst>
            </p:cNvPr>
            <p:cNvSpPr txBox="1"/>
            <p:nvPr/>
          </p:nvSpPr>
          <p:spPr>
            <a:xfrm>
              <a:off x="9378689" y="436187"/>
              <a:ext cx="775103" cy="42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Galois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7A9A4B7-5556-F047-A626-1082207C71B9}"/>
                </a:ext>
              </a:extLst>
            </p:cNvPr>
            <p:cNvGrpSpPr/>
            <p:nvPr/>
          </p:nvGrpSpPr>
          <p:grpSpPr>
            <a:xfrm>
              <a:off x="8780057" y="723064"/>
              <a:ext cx="1039104" cy="385471"/>
              <a:chOff x="8151477" y="2137192"/>
              <a:chExt cx="1039104" cy="385471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220C692-D153-E541-BEB3-831A9AC8B046}"/>
                  </a:ext>
                </a:extLst>
              </p:cNvPr>
              <p:cNvCxnSpPr>
                <a:cxnSpLocks/>
                <a:stCxn id="7" idx="4"/>
                <a:endCxn id="10" idx="0"/>
              </p:cNvCxnSpPr>
              <p:nvPr/>
            </p:nvCxnSpPr>
            <p:spPr>
              <a:xfrm flipH="1">
                <a:off x="8151477" y="2151529"/>
                <a:ext cx="1583" cy="371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2B3FE52-3CAA-594F-919E-7E181ADFE99D}"/>
                  </a:ext>
                </a:extLst>
              </p:cNvPr>
              <p:cNvSpPr txBox="1"/>
              <p:nvPr/>
            </p:nvSpPr>
            <p:spPr>
              <a:xfrm>
                <a:off x="8201353" y="2137192"/>
                <a:ext cx="989228" cy="384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LLVM AST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4CCE82-9542-8F4A-8C49-5F55C981BC17}"/>
                </a:ext>
              </a:extLst>
            </p:cNvPr>
            <p:cNvSpPr/>
            <p:nvPr/>
          </p:nvSpPr>
          <p:spPr>
            <a:xfrm>
              <a:off x="7451487" y="1108535"/>
              <a:ext cx="2657139" cy="1877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402D35D-9778-9449-A753-977C2AEF8B33}"/>
                </a:ext>
              </a:extLst>
            </p:cNvPr>
            <p:cNvSpPr/>
            <p:nvPr/>
          </p:nvSpPr>
          <p:spPr>
            <a:xfrm>
              <a:off x="7603678" y="1158737"/>
              <a:ext cx="2377440" cy="44106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</a:rPr>
                <a:t>Graph-Data Access Analysis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B99BFF-0D16-F74C-A5A8-8F55E0B0043A}"/>
                </a:ext>
              </a:extLst>
            </p:cNvPr>
            <p:cNvSpPr txBox="1"/>
            <p:nvPr/>
          </p:nvSpPr>
          <p:spPr>
            <a:xfrm>
              <a:off x="10108625" y="923869"/>
              <a:ext cx="1029264" cy="730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Abelian </a:t>
              </a:r>
            </a:p>
            <a:p>
              <a:r>
                <a:rPr lang="en-US" sz="1600" dirty="0"/>
                <a:t>Compiler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763EA63-CEC2-804D-9628-CC6EF2B1F161}"/>
                </a:ext>
              </a:extLst>
            </p:cNvPr>
            <p:cNvGrpSpPr/>
            <p:nvPr/>
          </p:nvGrpSpPr>
          <p:grpSpPr>
            <a:xfrm>
              <a:off x="7605850" y="1599800"/>
              <a:ext cx="2377440" cy="657561"/>
              <a:chOff x="7285099" y="3013928"/>
              <a:chExt cx="2377440" cy="657561"/>
            </a:xfrm>
          </p:grpSpPr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9AA0DCD5-29AF-F447-9B4C-FD0B158A4648}"/>
                  </a:ext>
                </a:extLst>
              </p:cNvPr>
              <p:cNvSpPr/>
              <p:nvPr/>
            </p:nvSpPr>
            <p:spPr>
              <a:xfrm>
                <a:off x="7285099" y="3230426"/>
                <a:ext cx="2377440" cy="44106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</a:rPr>
                  <a:t>Restructuring Computation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A7C69AA-0E16-8C42-B6C8-DA402D3BA945}"/>
                  </a:ext>
                </a:extLst>
              </p:cNvPr>
              <p:cNvCxnSpPr>
                <a:stCxn id="11" idx="2"/>
                <a:endCxn id="41" idx="0"/>
              </p:cNvCxnSpPr>
              <p:nvPr/>
            </p:nvCxnSpPr>
            <p:spPr>
              <a:xfrm flipH="1">
                <a:off x="8473819" y="3013928"/>
                <a:ext cx="10528" cy="2164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8067A14-96D9-0E4D-A3AC-1A880FC5A079}"/>
                </a:ext>
              </a:extLst>
            </p:cNvPr>
            <p:cNvGrpSpPr/>
            <p:nvPr/>
          </p:nvGrpSpPr>
          <p:grpSpPr>
            <a:xfrm>
              <a:off x="7603678" y="2257361"/>
              <a:ext cx="2377440" cy="665185"/>
              <a:chOff x="7282927" y="3671489"/>
              <a:chExt cx="2377440" cy="665185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A64A444F-FCBF-8C44-92E9-BF7F2F1EBFD2}"/>
                  </a:ext>
                </a:extLst>
              </p:cNvPr>
              <p:cNvSpPr/>
              <p:nvPr/>
            </p:nvSpPr>
            <p:spPr>
              <a:xfrm>
                <a:off x="7282927" y="3895611"/>
                <a:ext cx="2377440" cy="441063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</a:rPr>
                  <a:t>Inserting Communication</a:t>
                </a: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6BCD523-17DA-E749-9537-9455F2DE2AC5}"/>
                  </a:ext>
                </a:extLst>
              </p:cNvPr>
              <p:cNvCxnSpPr>
                <a:cxnSpLocks/>
                <a:stCxn id="41" idx="2"/>
                <a:endCxn id="39" idx="0"/>
              </p:cNvCxnSpPr>
              <p:nvPr/>
            </p:nvCxnSpPr>
            <p:spPr>
              <a:xfrm flipH="1">
                <a:off x="8471647" y="3671489"/>
                <a:ext cx="14872" cy="2241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5103C4-9DB9-E84F-B00F-21B07A54A3A6}"/>
                </a:ext>
              </a:extLst>
            </p:cNvPr>
            <p:cNvSpPr/>
            <p:nvPr/>
          </p:nvSpPr>
          <p:spPr>
            <a:xfrm>
              <a:off x="6935306" y="3313051"/>
              <a:ext cx="3689499" cy="1426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FC167F-3845-3D4D-A650-F8F4ED43BF19}"/>
                </a:ext>
              </a:extLst>
            </p:cNvPr>
            <p:cNvSpPr/>
            <p:nvPr/>
          </p:nvSpPr>
          <p:spPr>
            <a:xfrm>
              <a:off x="7270190" y="3490111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g++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F58045D-982B-8B42-B99D-3C2686103287}"/>
                </a:ext>
              </a:extLst>
            </p:cNvPr>
            <p:cNvSpPr/>
            <p:nvPr/>
          </p:nvSpPr>
          <p:spPr>
            <a:xfrm>
              <a:off x="9084685" y="3476703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IrGL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B8C8489-1B8D-1848-B9D5-2BE7B49837EF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7727390" y="2922546"/>
              <a:ext cx="0" cy="5675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C038EA3-B618-CC42-A583-6DCE2AD2D365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 flipH="1">
              <a:off x="9541885" y="2922546"/>
              <a:ext cx="2" cy="554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98DD037-0FFB-E743-8238-37258CF93137}"/>
                </a:ext>
              </a:extLst>
            </p:cNvPr>
            <p:cNvSpPr/>
            <p:nvPr/>
          </p:nvSpPr>
          <p:spPr>
            <a:xfrm>
              <a:off x="8421381" y="4301015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CUDA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16E7D0-9E6C-0849-87F3-7481F4166677}"/>
                </a:ext>
              </a:extLst>
            </p:cNvPr>
            <p:cNvSpPr/>
            <p:nvPr/>
          </p:nvSpPr>
          <p:spPr>
            <a:xfrm>
              <a:off x="9598347" y="4301015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OpenCL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483C2E-8C01-C944-928A-166B6800809E}"/>
                </a:ext>
              </a:extLst>
            </p:cNvPr>
            <p:cNvSpPr txBox="1"/>
            <p:nvPr/>
          </p:nvSpPr>
          <p:spPr>
            <a:xfrm>
              <a:off x="7200809" y="2985745"/>
              <a:ext cx="527042" cy="403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/>
                <a:t>C++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FB42E7A-3B2C-944F-A17B-9E05DB8FA15B}"/>
                </a:ext>
              </a:extLst>
            </p:cNvPr>
            <p:cNvSpPr txBox="1"/>
            <p:nvPr/>
          </p:nvSpPr>
          <p:spPr>
            <a:xfrm>
              <a:off x="10151658" y="2626375"/>
              <a:ext cx="1553992" cy="730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Device Specific</a:t>
              </a:r>
            </a:p>
            <a:p>
              <a:r>
                <a:rPr lang="en-US" sz="1600" dirty="0"/>
                <a:t>Compilers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C3357A2B-7FBD-4847-88E6-0FADDAE2D819}"/>
                </a:ext>
              </a:extLst>
            </p:cNvPr>
            <p:cNvCxnSpPr>
              <a:cxnSpLocks/>
              <a:stCxn id="17" idx="2"/>
              <a:endCxn id="20" idx="0"/>
            </p:cNvCxnSpPr>
            <p:nvPr/>
          </p:nvCxnSpPr>
          <p:spPr>
            <a:xfrm rot="5400000">
              <a:off x="8981610" y="3740740"/>
              <a:ext cx="457246" cy="66330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01A6EF28-91EE-DD4A-844D-1F84FB436563}"/>
                </a:ext>
              </a:extLst>
            </p:cNvPr>
            <p:cNvCxnSpPr>
              <a:cxnSpLocks/>
              <a:stCxn id="17" idx="2"/>
              <a:endCxn id="21" idx="0"/>
            </p:cNvCxnSpPr>
            <p:nvPr/>
          </p:nvCxnSpPr>
          <p:spPr>
            <a:xfrm rot="16200000" flipH="1">
              <a:off x="9570093" y="3815561"/>
              <a:ext cx="457246" cy="51366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1F12B98-266E-A045-B3A4-E8ECA67C317A}"/>
                </a:ext>
              </a:extLst>
            </p:cNvPr>
            <p:cNvGrpSpPr/>
            <p:nvPr/>
          </p:nvGrpSpPr>
          <p:grpSpPr>
            <a:xfrm>
              <a:off x="6749666" y="5177856"/>
              <a:ext cx="1781235" cy="780029"/>
              <a:chOff x="6602026" y="5220720"/>
              <a:chExt cx="1781235" cy="780029"/>
            </a:xfrm>
          </p:grpSpPr>
          <p:sp>
            <p:nvSpPr>
              <p:cNvPr id="35" name="Parallelogram 34">
                <a:extLst>
                  <a:ext uri="{FF2B5EF4-FFF2-40B4-BE49-F238E27FC236}">
                    <a16:creationId xmlns:a16="http://schemas.microsoft.com/office/drawing/2014/main" id="{6A38B153-9D4D-1C46-B595-96AC4B2162CF}"/>
                  </a:ext>
                </a:extLst>
              </p:cNvPr>
              <p:cNvSpPr/>
              <p:nvPr/>
            </p:nvSpPr>
            <p:spPr>
              <a:xfrm>
                <a:off x="6602026" y="5243512"/>
                <a:ext cx="1781235" cy="75723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832E329-4A85-254E-95A7-1538E0D73823}"/>
                  </a:ext>
                </a:extLst>
              </p:cNvPr>
              <p:cNvCxnSpPr>
                <a:stCxn id="35" idx="5"/>
                <a:endCxn id="35" idx="2"/>
              </p:cNvCxnSpPr>
              <p:nvPr/>
            </p:nvCxnSpPr>
            <p:spPr>
              <a:xfrm>
                <a:off x="6684902" y="5622131"/>
                <a:ext cx="1615483" cy="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B5C205-A661-144B-914E-3858362CE527}"/>
                  </a:ext>
                </a:extLst>
              </p:cNvPr>
              <p:cNvSpPr txBox="1"/>
              <p:nvPr/>
            </p:nvSpPr>
            <p:spPr>
              <a:xfrm>
                <a:off x="6934293" y="5220720"/>
                <a:ext cx="1257206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CPU code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A083108-6C15-ED4A-B767-C5F264C96450}"/>
                  </a:ext>
                </a:extLst>
              </p:cNvPr>
              <p:cNvSpPr txBox="1"/>
              <p:nvPr/>
            </p:nvSpPr>
            <p:spPr>
              <a:xfrm>
                <a:off x="6646216" y="5575029"/>
                <a:ext cx="1668055" cy="422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Gluon Runtime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8744BE1-1F55-3B46-8778-5C788314AA2E}"/>
                </a:ext>
              </a:extLst>
            </p:cNvPr>
            <p:cNvGrpSpPr/>
            <p:nvPr/>
          </p:nvGrpSpPr>
          <p:grpSpPr>
            <a:xfrm>
              <a:off x="8883260" y="5196675"/>
              <a:ext cx="1781235" cy="801431"/>
              <a:chOff x="8921155" y="5240609"/>
              <a:chExt cx="1781235" cy="801431"/>
            </a:xfrm>
          </p:grpSpPr>
          <p:sp>
            <p:nvSpPr>
              <p:cNvPr id="31" name="Parallelogram 30">
                <a:extLst>
                  <a:ext uri="{FF2B5EF4-FFF2-40B4-BE49-F238E27FC236}">
                    <a16:creationId xmlns:a16="http://schemas.microsoft.com/office/drawing/2014/main" id="{48D98910-01C9-FF4D-947B-C00F4ACE66D0}"/>
                  </a:ext>
                </a:extLst>
              </p:cNvPr>
              <p:cNvSpPr/>
              <p:nvPr/>
            </p:nvSpPr>
            <p:spPr>
              <a:xfrm>
                <a:off x="8921155" y="5240609"/>
                <a:ext cx="1781235" cy="75723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CC65D9E-B344-B94B-B224-CD531EF7E140}"/>
                  </a:ext>
                </a:extLst>
              </p:cNvPr>
              <p:cNvCxnSpPr>
                <a:stCxn id="31" idx="5"/>
                <a:endCxn id="31" idx="2"/>
              </p:cNvCxnSpPr>
              <p:nvPr/>
            </p:nvCxnSpPr>
            <p:spPr>
              <a:xfrm>
                <a:off x="9015810" y="5619228"/>
                <a:ext cx="1591925" cy="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864ABD-F1A0-9141-8FF9-793D2F45992E}"/>
                  </a:ext>
                </a:extLst>
              </p:cNvPr>
              <p:cNvSpPr txBox="1"/>
              <p:nvPr/>
            </p:nvSpPr>
            <p:spPr>
              <a:xfrm>
                <a:off x="9281279" y="5249894"/>
                <a:ext cx="1140063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GPU code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B0B99F-3FB9-AD4C-AF8B-C2E58859174B}"/>
                  </a:ext>
                </a:extLst>
              </p:cNvPr>
              <p:cNvSpPr txBox="1"/>
              <p:nvPr/>
            </p:nvSpPr>
            <p:spPr>
              <a:xfrm>
                <a:off x="8972946" y="5619227"/>
                <a:ext cx="1668055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Gluon Runtime</a:t>
                </a: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34E7F8B-031C-6E4D-83C5-8C676858CBA0}"/>
                </a:ext>
              </a:extLst>
            </p:cNvPr>
            <p:cNvCxnSpPr>
              <a:cxnSpLocks/>
              <a:stCxn id="16" idx="2"/>
              <a:endCxn id="35" idx="1"/>
            </p:cNvCxnSpPr>
            <p:nvPr/>
          </p:nvCxnSpPr>
          <p:spPr>
            <a:xfrm flipH="1">
              <a:off x="7723160" y="3857177"/>
              <a:ext cx="4231" cy="13434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BA90AA51-26BB-5243-9B85-B8F5C2927A1A}"/>
                </a:ext>
              </a:extLst>
            </p:cNvPr>
            <p:cNvCxnSpPr>
              <a:cxnSpLocks/>
              <a:stCxn id="20" idx="2"/>
              <a:endCxn id="33" idx="0"/>
            </p:cNvCxnSpPr>
            <p:nvPr/>
          </p:nvCxnSpPr>
          <p:spPr>
            <a:xfrm rot="16200000" flipH="1">
              <a:off x="9077060" y="4469603"/>
              <a:ext cx="537879" cy="93483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F95CDDAF-589E-E347-9B4D-1D66537115A9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 rot="5400000">
              <a:off x="9665543" y="4815955"/>
              <a:ext cx="537879" cy="242131"/>
            </a:xfrm>
            <a:prstGeom prst="bentConnector3">
              <a:avLst/>
            </a:prstGeom>
            <a:ln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26137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BA83CB-3477-9147-9D51-F1535AA589F1}"/>
              </a:ext>
            </a:extLst>
          </p:cNvPr>
          <p:cNvSpPr/>
          <p:nvPr/>
        </p:nvSpPr>
        <p:spPr>
          <a:xfrm>
            <a:off x="5869719" y="1724850"/>
            <a:ext cx="5497218" cy="49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055E633-0DF1-E744-B1E2-B5BC8F192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176" y="1747895"/>
            <a:ext cx="5317543" cy="701833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Inserting Gluon sync API calls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DA0A48A-2AEA-F541-9C26-AFC29B2D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64051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Inserting Naïve Communication: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 err="1">
                <a:solidFill>
                  <a:schemeClr val="tx1"/>
                </a:solidFill>
              </a:rPr>
              <a:t>UnOptimized</a:t>
            </a:r>
            <a:r>
              <a:rPr lang="en-US" sz="3600" dirty="0">
                <a:solidFill>
                  <a:schemeClr val="tx1"/>
                </a:solidFill>
              </a:rPr>
              <a:t> PageRank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30F5F6-6F3E-124D-AC52-4177D74462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EED3A8-1673-2041-9410-ADF1D82BD67E}"/>
              </a:ext>
            </a:extLst>
          </p:cNvPr>
          <p:cNvSpPr txBox="1"/>
          <p:nvPr/>
        </p:nvSpPr>
        <p:spPr>
          <a:xfrm>
            <a:off x="6001403" y="1837331"/>
            <a:ext cx="6232412" cy="403187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…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while(!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workDone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){</a:t>
            </a:r>
          </a:p>
          <a:p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{&amp;graph, alpha,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tol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graph.sync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&lt;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reduceAny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readAny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Add_contrib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Bcast_contrib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&gt;();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{&amp;graph});</a:t>
            </a:r>
          </a:p>
          <a:p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graph.sync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&lt;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reduceAny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readAny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Add_residual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Bcast_residual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&gt;();</a:t>
            </a:r>
            <a:endParaRPr lang="en-US" sz="1600" dirty="0">
              <a:solidFill>
                <a:srgbClr val="7030A0"/>
              </a:solidFill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27D481-AEAD-754F-B999-03D09B80A90E}"/>
              </a:ext>
            </a:extLst>
          </p:cNvPr>
          <p:cNvSpPr/>
          <p:nvPr/>
        </p:nvSpPr>
        <p:spPr>
          <a:xfrm>
            <a:off x="6107246" y="4294186"/>
            <a:ext cx="5963743" cy="268012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9CFC8F-5AE4-E145-9237-E7D921E908F4}"/>
              </a:ext>
            </a:extLst>
          </p:cNvPr>
          <p:cNvSpPr txBox="1"/>
          <p:nvPr/>
        </p:nvSpPr>
        <p:spPr>
          <a:xfrm>
            <a:off x="90823" y="3556236"/>
            <a:ext cx="5821675" cy="23083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…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330D6C-CD23-B746-850B-2B54EE65449C}"/>
              </a:ext>
            </a:extLst>
          </p:cNvPr>
          <p:cNvSpPr/>
          <p:nvPr/>
        </p:nvSpPr>
        <p:spPr>
          <a:xfrm>
            <a:off x="6044182" y="5061202"/>
            <a:ext cx="6026807" cy="292773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74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D0CCF-AD2A-2C4F-8661-287F8CC9C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744877"/>
            <a:ext cx="7528401" cy="45543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Naïve synchronization: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Conservative approach</a:t>
            </a:r>
          </a:p>
          <a:p>
            <a:pPr lvl="1">
              <a:spcBef>
                <a:spcPts val="1200"/>
              </a:spcBef>
            </a:pP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dirty="0">
                <a:solidFill>
                  <a:schemeClr val="tx1"/>
                </a:solidFill>
              </a:rPr>
              <a:t> updated in </a:t>
            </a:r>
            <a:r>
              <a:rPr lang="en-US" sz="2200" i="1" dirty="0" err="1">
                <a:solidFill>
                  <a:schemeClr val="tx1"/>
                </a:solidFill>
              </a:rPr>
              <a:t>pageRank</a:t>
            </a:r>
            <a:r>
              <a:rPr lang="en-US" sz="2200" dirty="0">
                <a:solidFill>
                  <a:schemeClr val="tx1"/>
                </a:solidFill>
              </a:rPr>
              <a:t> operator</a:t>
            </a:r>
          </a:p>
          <a:p>
            <a:pPr marL="795847" lvl="1" indent="0">
              <a:spcBef>
                <a:spcPts val="1200"/>
              </a:spcBef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54E120-E04E-ED46-921C-19966411ED0F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AEE4A-B82F-A641-94F9-5F7D6D4B7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  <p:sp>
        <p:nvSpPr>
          <p:cNvPr id="85" name="Title 1">
            <a:extLst>
              <a:ext uri="{FF2B5EF4-FFF2-40B4-BE49-F238E27FC236}">
                <a16:creationId xmlns:a16="http://schemas.microsoft.com/office/drawing/2014/main" id="{8E7F301C-FDBA-B342-B645-07145285A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9" y="307540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Communication optimizations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Optimization 1: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58A7D1-A9BA-194D-BD7D-D21F32E29CA9}"/>
              </a:ext>
            </a:extLst>
          </p:cNvPr>
          <p:cNvSpPr/>
          <p:nvPr/>
        </p:nvSpPr>
        <p:spPr>
          <a:xfrm>
            <a:off x="8339959" y="888980"/>
            <a:ext cx="2081048" cy="72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PageRank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updated</a:t>
            </a:r>
            <a:endParaRPr lang="en-US" i="1" dirty="0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ACCB23C-C698-4C40-858D-4BF800674328}"/>
              </a:ext>
            </a:extLst>
          </p:cNvPr>
          <p:cNvSpPr/>
          <p:nvPr/>
        </p:nvSpPr>
        <p:spPr>
          <a:xfrm>
            <a:off x="8048297" y="3483718"/>
            <a:ext cx="2664372" cy="72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PageRank_split</a:t>
            </a:r>
            <a:r>
              <a:rPr lang="en-US" dirty="0"/>
              <a:t>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read</a:t>
            </a:r>
            <a:endParaRPr lang="en-US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11197D-7FA5-334C-9397-AFBC6D6CE668}"/>
              </a:ext>
            </a:extLst>
          </p:cNvPr>
          <p:cNvCxnSpPr>
            <a:cxnSpLocks/>
            <a:stCxn id="8" idx="2"/>
            <a:endCxn id="86" idx="0"/>
          </p:cNvCxnSpPr>
          <p:nvPr/>
        </p:nvCxnSpPr>
        <p:spPr>
          <a:xfrm>
            <a:off x="9380483" y="1612500"/>
            <a:ext cx="0" cy="187121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C6F832-3802-5E4D-9BBF-1047E6D61D0A}"/>
              </a:ext>
            </a:extLst>
          </p:cNvPr>
          <p:cNvSpPr txBox="1"/>
          <p:nvPr/>
        </p:nvSpPr>
        <p:spPr>
          <a:xfrm>
            <a:off x="8430223" y="4459080"/>
            <a:ext cx="1900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flow diagram</a:t>
            </a:r>
          </a:p>
          <a:p>
            <a:pPr algn="ctr"/>
            <a:r>
              <a:rPr lang="en-US" i="1" dirty="0" err="1"/>
              <a:t>Contrib</a:t>
            </a:r>
            <a:r>
              <a:rPr lang="en-US" dirty="0"/>
              <a:t> variable</a:t>
            </a:r>
          </a:p>
        </p:txBody>
      </p:sp>
    </p:spTree>
    <p:extLst>
      <p:ext uri="{BB962C8B-B14F-4D97-AF65-F5344CB8AC3E}">
        <p14:creationId xmlns:p14="http://schemas.microsoft.com/office/powerpoint/2010/main" val="2087368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4E120-E04E-ED46-921C-19966411ED0F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AEE4A-B82F-A641-94F9-5F7D6D4B7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48</a:t>
            </a:fld>
            <a:endParaRPr lang="e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58A7D1-A9BA-194D-BD7D-D21F32E29CA9}"/>
              </a:ext>
            </a:extLst>
          </p:cNvPr>
          <p:cNvSpPr/>
          <p:nvPr/>
        </p:nvSpPr>
        <p:spPr>
          <a:xfrm>
            <a:off x="8194128" y="913348"/>
            <a:ext cx="2372710" cy="1009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/>
              <a:t>PageRank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updated</a:t>
            </a:r>
            <a:endParaRPr lang="en-US" i="1" dirty="0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ACCB23C-C698-4C40-858D-4BF800674328}"/>
              </a:ext>
            </a:extLst>
          </p:cNvPr>
          <p:cNvSpPr/>
          <p:nvPr/>
        </p:nvSpPr>
        <p:spPr>
          <a:xfrm>
            <a:off x="8048297" y="3483718"/>
            <a:ext cx="2664372" cy="72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PageRank_split</a:t>
            </a:r>
            <a:r>
              <a:rPr lang="en-US" dirty="0"/>
              <a:t>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read</a:t>
            </a:r>
            <a:endParaRPr lang="en-US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11197D-7FA5-334C-9397-AFBC6D6CE668}"/>
              </a:ext>
            </a:extLst>
          </p:cNvPr>
          <p:cNvCxnSpPr>
            <a:cxnSpLocks/>
            <a:stCxn id="8" idx="2"/>
            <a:endCxn id="86" idx="0"/>
          </p:cNvCxnSpPr>
          <p:nvPr/>
        </p:nvCxnSpPr>
        <p:spPr>
          <a:xfrm>
            <a:off x="9380483" y="1923136"/>
            <a:ext cx="0" cy="156058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C6F832-3802-5E4D-9BBF-1047E6D61D0A}"/>
              </a:ext>
            </a:extLst>
          </p:cNvPr>
          <p:cNvSpPr txBox="1"/>
          <p:nvPr/>
        </p:nvSpPr>
        <p:spPr>
          <a:xfrm>
            <a:off x="8430223" y="4569439"/>
            <a:ext cx="1900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flow diagram</a:t>
            </a:r>
          </a:p>
          <a:p>
            <a:pPr algn="ctr"/>
            <a:r>
              <a:rPr lang="en-US" i="1" dirty="0" err="1"/>
              <a:t>Contrib</a:t>
            </a:r>
            <a:r>
              <a:rPr lang="en-US" dirty="0"/>
              <a:t> variable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EE7126-C6A1-E347-9472-596DFF2FB6CE}"/>
              </a:ext>
            </a:extLst>
          </p:cNvPr>
          <p:cNvSpPr/>
          <p:nvPr/>
        </p:nvSpPr>
        <p:spPr>
          <a:xfrm>
            <a:off x="8674976" y="1580797"/>
            <a:ext cx="1411013" cy="5287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Sync </a:t>
            </a:r>
            <a:r>
              <a:rPr lang="en-US" i="1" dirty="0" err="1"/>
              <a:t>contrib</a:t>
            </a:r>
            <a:endParaRPr lang="en-US" i="1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9915B37-8490-8B48-B954-042F284FBC1B}"/>
              </a:ext>
            </a:extLst>
          </p:cNvPr>
          <p:cNvSpPr txBox="1">
            <a:spLocks/>
          </p:cNvSpPr>
          <p:nvPr/>
        </p:nvSpPr>
        <p:spPr>
          <a:xfrm>
            <a:off x="420973" y="1748940"/>
            <a:ext cx="7528401" cy="455432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 panose="020F0502020204030204" pitchFamily="34" charset="0"/>
              <a:buChar char="●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Naïve synchronization: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Conservative approach</a:t>
            </a:r>
          </a:p>
          <a:p>
            <a:pPr lvl="1">
              <a:spcBef>
                <a:spcPts val="1200"/>
              </a:spcBef>
            </a:pP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dirty="0">
                <a:solidFill>
                  <a:schemeClr val="tx1"/>
                </a:solidFill>
              </a:rPr>
              <a:t> updated in </a:t>
            </a:r>
            <a:r>
              <a:rPr lang="en-US" sz="2200" i="1" dirty="0" err="1">
                <a:solidFill>
                  <a:schemeClr val="tx1"/>
                </a:solidFill>
              </a:rPr>
              <a:t>pageRank</a:t>
            </a:r>
            <a:r>
              <a:rPr lang="en-US" sz="2200" dirty="0">
                <a:solidFill>
                  <a:schemeClr val="tx1"/>
                </a:solidFill>
              </a:rPr>
              <a:t> operator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Sync </a:t>
            </a: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i="1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after </a:t>
            </a:r>
            <a:r>
              <a:rPr lang="en-US" sz="2200" dirty="0" err="1">
                <a:solidFill>
                  <a:schemeClr val="tx1"/>
                </a:solidFill>
              </a:rPr>
              <a:t>pageRank</a:t>
            </a:r>
            <a:r>
              <a:rPr lang="en-US" sz="2200" dirty="0">
                <a:solidFill>
                  <a:schemeClr val="tx1"/>
                </a:solidFill>
              </a:rPr>
              <a:t> operator</a:t>
            </a:r>
          </a:p>
          <a:p>
            <a:pPr lvl="1">
              <a:spcBef>
                <a:spcPts val="1200"/>
              </a:spcBef>
            </a:pPr>
            <a:endParaRPr lang="en-US" sz="2267" dirty="0">
              <a:solidFill>
                <a:schemeClr val="tx1"/>
              </a:solidFill>
            </a:endParaRPr>
          </a:p>
          <a:p>
            <a:pPr marL="795847" lvl="1" indent="0">
              <a:spcBef>
                <a:spcPts val="1200"/>
              </a:spcBef>
              <a:buFont typeface="Calibri" pitchFamily="34" charset="0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01C4523-B1A8-EB49-87DE-7F45D2AB8531}"/>
              </a:ext>
            </a:extLst>
          </p:cNvPr>
          <p:cNvSpPr txBox="1">
            <a:spLocks/>
          </p:cNvSpPr>
          <p:nvPr/>
        </p:nvSpPr>
        <p:spPr>
          <a:xfrm>
            <a:off x="415599" y="307540"/>
            <a:ext cx="11360800" cy="943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 kern="1200" spc="-5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 dirty="0">
                <a:solidFill>
                  <a:schemeClr val="tx1"/>
                </a:solidFill>
              </a:rPr>
              <a:t>Communication optimizations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Optimization 1:</a:t>
            </a:r>
          </a:p>
        </p:txBody>
      </p:sp>
    </p:spTree>
    <p:extLst>
      <p:ext uri="{BB962C8B-B14F-4D97-AF65-F5344CB8AC3E}">
        <p14:creationId xmlns:p14="http://schemas.microsoft.com/office/powerpoint/2010/main" val="27045045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D0CCF-AD2A-2C4F-8661-287F8CC9C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744877"/>
            <a:ext cx="7911222" cy="45543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On-demand synchronization: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Only sync before operator if required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Sync before using </a:t>
            </a: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i="1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on-demand in </a:t>
            </a:r>
            <a:r>
              <a:rPr lang="en-US" sz="2200" dirty="0" err="1">
                <a:solidFill>
                  <a:schemeClr val="tx1"/>
                </a:solidFill>
              </a:rPr>
              <a:t>pageRank_split</a:t>
            </a:r>
            <a:r>
              <a:rPr lang="en-US" sz="2200" dirty="0">
                <a:solidFill>
                  <a:schemeClr val="tx1"/>
                </a:solidFill>
              </a:rPr>
              <a:t> before reading</a:t>
            </a:r>
          </a:p>
          <a:p>
            <a:pPr lvl="1">
              <a:spcBef>
                <a:spcPts val="1200"/>
              </a:spcBef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54E120-E04E-ED46-921C-19966411ED0F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AEE4A-B82F-A641-94F9-5F7D6D4B7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49</a:t>
            </a:fld>
            <a:endParaRPr lang="e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58A7D1-A9BA-194D-BD7D-D21F32E29CA9}"/>
              </a:ext>
            </a:extLst>
          </p:cNvPr>
          <p:cNvSpPr/>
          <p:nvPr/>
        </p:nvSpPr>
        <p:spPr>
          <a:xfrm>
            <a:off x="8730160" y="913348"/>
            <a:ext cx="2372710" cy="1009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/>
              <a:t>PageRank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updated</a:t>
            </a:r>
            <a:endParaRPr lang="en-US" i="1" dirty="0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ACCB23C-C698-4C40-858D-4BF800674328}"/>
              </a:ext>
            </a:extLst>
          </p:cNvPr>
          <p:cNvSpPr/>
          <p:nvPr/>
        </p:nvSpPr>
        <p:spPr>
          <a:xfrm>
            <a:off x="8525207" y="3483718"/>
            <a:ext cx="2782613" cy="1316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 err="1"/>
              <a:t>PageRank_split</a:t>
            </a:r>
            <a:r>
              <a:rPr lang="en-US" dirty="0"/>
              <a:t>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read</a:t>
            </a:r>
            <a:endParaRPr lang="en-US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11197D-7FA5-334C-9397-AFBC6D6CE668}"/>
              </a:ext>
            </a:extLst>
          </p:cNvPr>
          <p:cNvCxnSpPr>
            <a:cxnSpLocks/>
            <a:stCxn id="8" idx="2"/>
            <a:endCxn id="86" idx="0"/>
          </p:cNvCxnSpPr>
          <p:nvPr/>
        </p:nvCxnSpPr>
        <p:spPr>
          <a:xfrm flipH="1">
            <a:off x="9916514" y="1923136"/>
            <a:ext cx="1" cy="156058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C6F832-3802-5E4D-9BBF-1047E6D61D0A}"/>
              </a:ext>
            </a:extLst>
          </p:cNvPr>
          <p:cNvSpPr txBox="1"/>
          <p:nvPr/>
        </p:nvSpPr>
        <p:spPr>
          <a:xfrm>
            <a:off x="8966255" y="4884751"/>
            <a:ext cx="1900520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dirty="0"/>
              <a:t>Data flow diagram</a:t>
            </a:r>
          </a:p>
          <a:p>
            <a:pPr algn="ctr"/>
            <a:r>
              <a:rPr lang="en-US" i="1" dirty="0" err="1"/>
              <a:t>Contrib</a:t>
            </a:r>
            <a:r>
              <a:rPr lang="en-US" dirty="0"/>
              <a:t> variable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EE7126-C6A1-E347-9472-596DFF2FB6CE}"/>
              </a:ext>
            </a:extLst>
          </p:cNvPr>
          <p:cNvSpPr/>
          <p:nvPr/>
        </p:nvSpPr>
        <p:spPr>
          <a:xfrm>
            <a:off x="9211008" y="3545976"/>
            <a:ext cx="1411013" cy="5287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Sync </a:t>
            </a:r>
            <a:r>
              <a:rPr lang="en-US" i="1" dirty="0" err="1"/>
              <a:t>contrib</a:t>
            </a:r>
            <a:endParaRPr lang="en-US" i="1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9370AF0-22E9-E94D-8AE1-41334C7F6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9" y="307540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Communication optimizations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Optimization 1:</a:t>
            </a:r>
          </a:p>
        </p:txBody>
      </p:sp>
    </p:spTree>
    <p:extLst>
      <p:ext uri="{BB962C8B-B14F-4D97-AF65-F5344CB8AC3E}">
        <p14:creationId xmlns:p14="http://schemas.microsoft.com/office/powerpoint/2010/main" val="2077812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F110EA-7DE8-D248-8569-2EB531BA4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4619958"/>
            <a:ext cx="2138711" cy="16081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DD021CB-33DE-434F-909D-E240413AE0EA}"/>
              </a:ext>
            </a:extLst>
          </p:cNvPr>
          <p:cNvGrpSpPr/>
          <p:nvPr/>
        </p:nvGrpSpPr>
        <p:grpSpPr>
          <a:xfrm>
            <a:off x="3631070" y="2764127"/>
            <a:ext cx="1999504" cy="1223422"/>
            <a:chOff x="3702204" y="4258007"/>
            <a:chExt cx="1993929" cy="12927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1EEC0-AB31-A445-8AFF-7FB34D5F6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3809"/>
            <a:stretch/>
          </p:blipFill>
          <p:spPr>
            <a:xfrm>
              <a:off x="3702204" y="4258007"/>
              <a:ext cx="546411" cy="129276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B1501B-DCE1-B84A-A64B-DBDE7BE158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334" r="17710"/>
            <a:stretch/>
          </p:blipFill>
          <p:spPr>
            <a:xfrm>
              <a:off x="4246474" y="4258007"/>
              <a:ext cx="1449659" cy="1292768"/>
            </a:xfrm>
            <a:prstGeom prst="rect">
              <a:avLst/>
            </a:prstGeom>
          </p:spPr>
        </p:pic>
      </p:grpSp>
      <p:sp>
        <p:nvSpPr>
          <p:cNvPr id="9" name="Shape 73">
            <a:extLst>
              <a:ext uri="{FF2B5EF4-FFF2-40B4-BE49-F238E27FC236}">
                <a16:creationId xmlns:a16="http://schemas.microsoft.com/office/drawing/2014/main" id="{0436899B-34BA-7B47-9C37-C694BB6AAAC8}"/>
              </a:ext>
            </a:extLst>
          </p:cNvPr>
          <p:cNvSpPr txBox="1">
            <a:spLocks/>
          </p:cNvSpPr>
          <p:nvPr/>
        </p:nvSpPr>
        <p:spPr>
          <a:xfrm>
            <a:off x="1512492" y="1599575"/>
            <a:ext cx="3074732" cy="63059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 algn="ctr">
              <a:buFont typeface="Calibri" panose="020F0502020204030204" pitchFamily="34" charset="0"/>
              <a:buNone/>
            </a:pPr>
            <a:r>
              <a:rPr lang="en" sz="2800" b="1">
                <a:solidFill>
                  <a:srgbClr val="0070C0"/>
                </a:solidFill>
              </a:rPr>
              <a:t>Applications:</a:t>
            </a:r>
            <a:r>
              <a:rPr lang="en" sz="2800" b="1">
                <a:solidFill>
                  <a:schemeClr val="tx1"/>
                </a:solidFill>
              </a:rPr>
              <a:t> </a:t>
            </a: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86CD00-B873-344D-B9C5-C88A6E05B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28" y="2679533"/>
            <a:ext cx="1309480" cy="1309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49E470-ABA6-C24D-89DD-B212D03D55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581" b="21771"/>
          <a:stretch/>
        </p:blipFill>
        <p:spPr>
          <a:xfrm>
            <a:off x="3631070" y="4915443"/>
            <a:ext cx="2526414" cy="1035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FEC386-9176-404E-AFF8-4EAED8E8C560}"/>
              </a:ext>
            </a:extLst>
          </p:cNvPr>
          <p:cNvSpPr txBox="1"/>
          <p:nvPr/>
        </p:nvSpPr>
        <p:spPr>
          <a:xfrm>
            <a:off x="1064984" y="2239407"/>
            <a:ext cx="14871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Pathfinding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F33456-E78A-E64E-8972-91D257E82623}"/>
              </a:ext>
            </a:extLst>
          </p:cNvPr>
          <p:cNvSpPr txBox="1"/>
          <p:nvPr/>
        </p:nvSpPr>
        <p:spPr>
          <a:xfrm>
            <a:off x="3510611" y="2242647"/>
            <a:ext cx="23259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Recommendations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1CB07F-4B6D-BF47-9BB7-9B5095A0268B}"/>
              </a:ext>
            </a:extLst>
          </p:cNvPr>
          <p:cNvSpPr txBox="1"/>
          <p:nvPr/>
        </p:nvSpPr>
        <p:spPr>
          <a:xfrm>
            <a:off x="3510611" y="4484555"/>
            <a:ext cx="2854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Centrality / Importance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1CB8A6-F5A2-644F-87E0-F50B15855362}"/>
              </a:ext>
            </a:extLst>
          </p:cNvPr>
          <p:cNvSpPr txBox="1"/>
          <p:nvPr/>
        </p:nvSpPr>
        <p:spPr>
          <a:xfrm>
            <a:off x="1064984" y="4475953"/>
            <a:ext cx="12946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Searching</a:t>
            </a:r>
          </a:p>
        </p:txBody>
      </p:sp>
      <p:sp>
        <p:nvSpPr>
          <p:cNvPr id="19" name="Shape 72">
            <a:extLst>
              <a:ext uri="{FF2B5EF4-FFF2-40B4-BE49-F238E27FC236}">
                <a16:creationId xmlns:a16="http://schemas.microsoft.com/office/drawing/2014/main" id="{21F064CF-6614-EB49-9AEC-BDD9D1DE06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</a:t>
            </a:r>
            <a:r>
              <a:rPr lang="en" dirty="0">
                <a:solidFill>
                  <a:schemeClr val="tx1"/>
                </a:solidFill>
              </a:rPr>
              <a:t>Graph Analytics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" name="Shape 75">
            <a:extLst>
              <a:ext uri="{FF2B5EF4-FFF2-40B4-BE49-F238E27FC236}">
                <a16:creationId xmlns:a16="http://schemas.microsoft.com/office/drawing/2014/main" id="{CA1E3989-16BB-5C45-833F-7F954A15FC5E}"/>
              </a:ext>
            </a:extLst>
          </p:cNvPr>
          <p:cNvSpPr txBox="1"/>
          <p:nvPr/>
        </p:nvSpPr>
        <p:spPr>
          <a:xfrm>
            <a:off x="415601" y="5910819"/>
            <a:ext cx="7048459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067"/>
              <a:t>Credits: </a:t>
            </a:r>
            <a:r>
              <a:rPr lang="en" sz="1067" err="1"/>
              <a:t>yola</a:t>
            </a:r>
            <a:r>
              <a:rPr lang="en" sz="1067"/>
              <a:t>,</a:t>
            </a:r>
            <a:r>
              <a:rPr lang="en-US" sz="1067" err="1"/>
              <a:t>edutopiaglobal.com</a:t>
            </a:r>
            <a:r>
              <a:rPr lang="en" sz="1067"/>
              <a:t> </a:t>
            </a:r>
            <a:r>
              <a:rPr lang="en" sz="1067" err="1"/>
              <a:t>slideshare</a:t>
            </a:r>
            <a:r>
              <a:rPr lang="en" sz="1067"/>
              <a:t>, </a:t>
            </a:r>
            <a:r>
              <a:rPr lang="en" sz="1067" err="1"/>
              <a:t>amazon.com</a:t>
            </a:r>
            <a:endParaRPr sz="1067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791A2C-A61B-B54D-BDC5-B9FC874554A0}"/>
              </a:ext>
            </a:extLst>
          </p:cNvPr>
          <p:cNvCxnSpPr/>
          <p:nvPr/>
        </p:nvCxnSpPr>
        <p:spPr>
          <a:xfrm>
            <a:off x="7012127" y="1761941"/>
            <a:ext cx="40744" cy="4507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48803E0-1010-E046-A998-0461905B9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9132" y="2330803"/>
            <a:ext cx="3173843" cy="3269058"/>
          </a:xfrm>
          <a:prstGeom prst="rect">
            <a:avLst/>
          </a:prstGeom>
        </p:spPr>
      </p:pic>
      <p:sp>
        <p:nvSpPr>
          <p:cNvPr id="23" name="Shape 75">
            <a:extLst>
              <a:ext uri="{FF2B5EF4-FFF2-40B4-BE49-F238E27FC236}">
                <a16:creationId xmlns:a16="http://schemas.microsoft.com/office/drawing/2014/main" id="{C0F7121A-8624-974E-A82F-0C54B37CC6ED}"/>
              </a:ext>
            </a:extLst>
          </p:cNvPr>
          <p:cNvSpPr txBox="1"/>
          <p:nvPr/>
        </p:nvSpPr>
        <p:spPr>
          <a:xfrm>
            <a:off x="6986968" y="1681030"/>
            <a:ext cx="4855628" cy="46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8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Datasets:</a:t>
            </a:r>
            <a:r>
              <a:rPr lang="en" sz="2800">
                <a:latin typeface="Calibri" panose="020F0502020204030204" pitchFamily="34" charset="0"/>
                <a:cs typeface="Calibri" panose="020F0502020204030204" pitchFamily="34" charset="0"/>
              </a:rPr>
              <a:t> unstructured graphs</a:t>
            </a:r>
            <a:endParaRPr 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Shape 75">
            <a:extLst>
              <a:ext uri="{FF2B5EF4-FFF2-40B4-BE49-F238E27FC236}">
                <a16:creationId xmlns:a16="http://schemas.microsoft.com/office/drawing/2014/main" id="{E12A5A89-5B1D-214C-B9CD-7733C50CC5DB}"/>
              </a:ext>
            </a:extLst>
          </p:cNvPr>
          <p:cNvSpPr txBox="1"/>
          <p:nvPr/>
        </p:nvSpPr>
        <p:spPr>
          <a:xfrm>
            <a:off x="7667733" y="6039597"/>
            <a:ext cx="35600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067"/>
              <a:t>Credits: Sentinel Visualizer</a:t>
            </a:r>
            <a:endParaRPr sz="1067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320101-611B-D44D-AC35-1DB5E6E8CADF}"/>
              </a:ext>
            </a:extLst>
          </p:cNvPr>
          <p:cNvSpPr txBox="1"/>
          <p:nvPr/>
        </p:nvSpPr>
        <p:spPr>
          <a:xfrm>
            <a:off x="7500259" y="5599861"/>
            <a:ext cx="417854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3200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Need TBs of memory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A8714FC-A109-E14F-AF65-8F7344F2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8B7A7-3CD0-D640-A3E5-35676E6BED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59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D0CCF-AD2A-2C4F-8661-287F8CC9C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744877"/>
            <a:ext cx="10683325" cy="45543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Inserting on-demand communication: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Field specific </a:t>
            </a:r>
            <a:r>
              <a:rPr lang="en-US" sz="2200" b="1" dirty="0">
                <a:solidFill>
                  <a:schemeClr val="tx1"/>
                </a:solidFill>
              </a:rPr>
              <a:t>sync-state flags  </a:t>
            </a:r>
          </a:p>
          <a:p>
            <a:pPr lvl="1"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Before operator: </a:t>
            </a:r>
          </a:p>
          <a:p>
            <a:pPr lvl="2"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Checks sync-state flags with precise read/write location provided by Abelian</a:t>
            </a:r>
          </a:p>
          <a:p>
            <a:pPr lvl="2"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Calls Gluon sync if required.</a:t>
            </a:r>
          </a:p>
          <a:p>
            <a:pPr lvl="1"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After operator: </a:t>
            </a:r>
          </a:p>
          <a:p>
            <a:pPr lvl="2"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Inserts code to set or invalidate field-specific sync-state flags (uses write location)</a:t>
            </a:r>
          </a:p>
          <a:p>
            <a:pPr>
              <a:spcBef>
                <a:spcPts val="600"/>
              </a:spcBef>
            </a:pPr>
            <a:endParaRPr lang="en-US" sz="2533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54E120-E04E-ED46-921C-19966411ED0F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AEE4A-B82F-A641-94F9-5F7D6D4B7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50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F76214-8175-934C-B5E1-86718FED9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9" y="307540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Communication optimizations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Optimization 1:</a:t>
            </a:r>
          </a:p>
        </p:txBody>
      </p:sp>
    </p:spTree>
    <p:extLst>
      <p:ext uri="{BB962C8B-B14F-4D97-AF65-F5344CB8AC3E}">
        <p14:creationId xmlns:p14="http://schemas.microsoft.com/office/powerpoint/2010/main" val="2810448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055E633-0DF1-E744-B1E2-B5BC8F192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790033"/>
            <a:ext cx="6061400" cy="1359567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Inserting on-demand communication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1C378F-2D66-7D4C-B308-24C39AA43872}"/>
              </a:ext>
            </a:extLst>
          </p:cNvPr>
          <p:cNvSpPr txBox="1"/>
          <p:nvPr/>
        </p:nvSpPr>
        <p:spPr>
          <a:xfrm>
            <a:off x="528837" y="3261462"/>
            <a:ext cx="5340881" cy="156966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{&amp;graph,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alpha, tolerance});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Flag_rank.set_writeSrc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Flag_contrib.set_reduceDst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136EC-E82E-0F4F-A16B-3823E3868D17}"/>
              </a:ext>
            </a:extLst>
          </p:cNvPr>
          <p:cNvSpPr txBox="1"/>
          <p:nvPr/>
        </p:nvSpPr>
        <p:spPr>
          <a:xfrm>
            <a:off x="415600" y="2814673"/>
            <a:ext cx="273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Insert and Set sync flags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0BAFBE-0179-804E-A6ED-B95C101033C9}"/>
              </a:ext>
            </a:extLst>
          </p:cNvPr>
          <p:cNvSpPr/>
          <p:nvPr/>
        </p:nvSpPr>
        <p:spPr>
          <a:xfrm>
            <a:off x="602638" y="4046504"/>
            <a:ext cx="2318362" cy="218048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EC9157-515C-8146-9D45-2A0D1C687118}"/>
              </a:ext>
            </a:extLst>
          </p:cNvPr>
          <p:cNvSpPr/>
          <p:nvPr/>
        </p:nvSpPr>
        <p:spPr>
          <a:xfrm>
            <a:off x="602638" y="4301958"/>
            <a:ext cx="2712062" cy="207954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BE24AC-4DDE-9C4D-9317-F8ABA2C2EBCF}"/>
              </a:ext>
            </a:extLst>
          </p:cNvPr>
          <p:cNvSpPr txBox="1"/>
          <p:nvPr/>
        </p:nvSpPr>
        <p:spPr>
          <a:xfrm>
            <a:off x="5982955" y="3265223"/>
            <a:ext cx="5793445" cy="280076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If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Flag_contrib.is_reduceDst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graph.sync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&lt;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readSrc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Add_contrib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Bcast_contrib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&gt;(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Bitvec_contrib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Flag_contrib.reset_reduceDst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else if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Flag_contrib.is_reduceDst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…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else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 …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{&amp;graph});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Flag_residual.set_writeSrc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A789FE-1215-B84C-AC81-AF9A5933B586}"/>
              </a:ext>
            </a:extLst>
          </p:cNvPr>
          <p:cNvSpPr txBox="1"/>
          <p:nvPr/>
        </p:nvSpPr>
        <p:spPr>
          <a:xfrm>
            <a:off x="5869718" y="2814673"/>
            <a:ext cx="482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Check sync flags and insert Gluon sync calls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27D481-AEAD-754F-B999-03D09B80A90E}"/>
              </a:ext>
            </a:extLst>
          </p:cNvPr>
          <p:cNvSpPr/>
          <p:nvPr/>
        </p:nvSpPr>
        <p:spPr>
          <a:xfrm>
            <a:off x="6292238" y="3567597"/>
            <a:ext cx="4286862" cy="467617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DA0A48A-2AEA-F541-9C26-AFC29B2D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79067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Inserting On-demand Communication: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PageRank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30F5F6-6F3E-124D-AC52-4177D74462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51</a:t>
            </a:fld>
            <a:endParaRPr lang="e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CE1C75-DF83-0C45-9C8B-682E6F7BA992}"/>
              </a:ext>
            </a:extLst>
          </p:cNvPr>
          <p:cNvSpPr/>
          <p:nvPr/>
        </p:nvSpPr>
        <p:spPr>
          <a:xfrm>
            <a:off x="6096000" y="5503446"/>
            <a:ext cx="2669628" cy="250968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15FCA-528B-48AD-85DD-732E09962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cs typeface="Calibri Light"/>
              </a:rPr>
              <a:t>Vertex Programming Model</a:t>
            </a:r>
            <a:endParaRPr lang="en-US" dirty="0">
              <a:cs typeface="Calibri Light"/>
            </a:endParaRPr>
          </a:p>
        </p:txBody>
      </p:sp>
      <p:sp>
        <p:nvSpPr>
          <p:cNvPr id="5" name="Shape 105">
            <a:extLst>
              <a:ext uri="{FF2B5EF4-FFF2-40B4-BE49-F238E27FC236}">
                <a16:creationId xmlns:a16="http://schemas.microsoft.com/office/drawing/2014/main" id="{EB550DC1-63FA-4216-BB59-90E9F3D42845}"/>
              </a:ext>
            </a:extLst>
          </p:cNvPr>
          <p:cNvSpPr txBox="1">
            <a:spLocks/>
          </p:cNvSpPr>
          <p:nvPr/>
        </p:nvSpPr>
        <p:spPr>
          <a:xfrm>
            <a:off x="415599" y="1688528"/>
            <a:ext cx="9298276" cy="439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 panose="020F0502020204030204" pitchFamily="34" charset="0"/>
              <a:buChar char="●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" sz="2400" dirty="0">
                <a:cs typeface="Calibri"/>
              </a:rPr>
              <a:t>Every node has a label</a:t>
            </a:r>
            <a:endParaRPr lang="en" sz="2400" dirty="0"/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2133"/>
              </a:spcAft>
            </a:pPr>
            <a:r>
              <a:rPr lang="en" sz="2133" dirty="0">
                <a:cs typeface="Calibri"/>
              </a:rPr>
              <a:t>e.g., distance in single source shortest path (SSSP)</a:t>
            </a:r>
          </a:p>
          <a:p>
            <a:pPr>
              <a:lnSpc>
                <a:spcPct val="114000"/>
              </a:lnSpc>
            </a:pPr>
            <a:r>
              <a:rPr lang="en" sz="2400" dirty="0"/>
              <a:t>Apply an operator on an </a:t>
            </a:r>
            <a:r>
              <a:rPr lang="en" sz="2400" i="1" dirty="0"/>
              <a:t>active</a:t>
            </a:r>
            <a:r>
              <a:rPr lang="en" sz="2400" dirty="0"/>
              <a:t> node in the graph</a:t>
            </a:r>
            <a:endParaRPr lang="en" sz="2400" dirty="0">
              <a:cs typeface="Calibri"/>
            </a:endParaRP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" sz="2133" dirty="0">
                <a:cs typeface="Calibri"/>
              </a:rPr>
              <a:t>e.g., relaxation operator in SSSP</a:t>
            </a: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" sz="2133" i="1" dirty="0">
                <a:cs typeface="Calibri"/>
              </a:rPr>
              <a:t>Push-style</a:t>
            </a:r>
            <a:r>
              <a:rPr lang="en" sz="2133" dirty="0">
                <a:cs typeface="Calibri"/>
              </a:rPr>
              <a:t>: reads its label and writes to neighbors’ labels</a:t>
            </a:r>
            <a:endParaRPr lang="en-US" sz="2133" dirty="0">
              <a:cs typeface="Calibri"/>
            </a:endParaRP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2133"/>
              </a:spcAft>
              <a:buClr>
                <a:srgbClr val="E48312"/>
              </a:buClr>
            </a:pPr>
            <a:r>
              <a:rPr lang="en" sz="2133" i="1" dirty="0">
                <a:cs typeface="Calibri"/>
              </a:rPr>
              <a:t>Pull-style</a:t>
            </a:r>
            <a:r>
              <a:rPr lang="en" sz="2133" dirty="0">
                <a:cs typeface="Calibri"/>
              </a:rPr>
              <a:t>: reads neighbors’ labels and writes to its label</a:t>
            </a:r>
            <a:endParaRPr lang="en" sz="2133" dirty="0">
              <a:solidFill>
                <a:schemeClr val="tx1"/>
              </a:solidFill>
              <a:cs typeface="Calibri"/>
            </a:endParaRPr>
          </a:p>
          <a:p>
            <a:pPr>
              <a:lnSpc>
                <a:spcPct val="114000"/>
              </a:lnSpc>
              <a:spcAft>
                <a:spcPts val="2133"/>
              </a:spcAft>
              <a:buClr>
                <a:srgbClr val="E48312"/>
              </a:buClr>
            </a:pPr>
            <a:r>
              <a:rPr lang="en-US" sz="2400" dirty="0">
                <a:cs typeface="Calibri"/>
              </a:rPr>
              <a:t>Termination: no more </a:t>
            </a:r>
            <a:r>
              <a:rPr lang="en-US" sz="2400" i="1" dirty="0">
                <a:cs typeface="Calibri"/>
              </a:rPr>
              <a:t>active</a:t>
            </a:r>
            <a:r>
              <a:rPr lang="en-US" sz="2400" dirty="0">
                <a:cs typeface="Calibri"/>
              </a:rPr>
              <a:t> nodes (or work)</a:t>
            </a:r>
            <a:endParaRPr lang="en" sz="2400" dirty="0">
              <a:cs typeface="Calibri"/>
            </a:endParaRPr>
          </a:p>
          <a:p>
            <a:pPr>
              <a:lnSpc>
                <a:spcPct val="114000"/>
              </a:lnSpc>
              <a:buClr>
                <a:srgbClr val="E48312"/>
              </a:buClr>
            </a:pPr>
            <a:r>
              <a:rPr lang="en" sz="2400" dirty="0">
                <a:cs typeface="Calibri"/>
              </a:rPr>
              <a:t>Applications: breadth first search, connected component, k-core, pagerank, single source shortest path, betweenness centrality, etc.</a:t>
            </a:r>
          </a:p>
          <a:p>
            <a:pPr indent="0">
              <a:lnSpc>
                <a:spcPct val="114000"/>
              </a:lnSpc>
              <a:spcAft>
                <a:spcPts val="2133"/>
              </a:spcAft>
              <a:buClr>
                <a:srgbClr val="E48312"/>
              </a:buClr>
              <a:buNone/>
            </a:pPr>
            <a:endParaRPr lang="en" sz="2400" dirty="0">
              <a:cs typeface="Calibri"/>
            </a:endParaRPr>
          </a:p>
        </p:txBody>
      </p:sp>
      <p:grpSp>
        <p:nvGrpSpPr>
          <p:cNvPr id="15" name="Shape 106">
            <a:extLst>
              <a:ext uri="{FF2B5EF4-FFF2-40B4-BE49-F238E27FC236}">
                <a16:creationId xmlns:a16="http://schemas.microsoft.com/office/drawing/2014/main" id="{35F332A1-1D91-4561-9559-2E1664549AF8}"/>
              </a:ext>
            </a:extLst>
          </p:cNvPr>
          <p:cNvGrpSpPr/>
          <p:nvPr/>
        </p:nvGrpSpPr>
        <p:grpSpPr>
          <a:xfrm>
            <a:off x="9755769" y="1891267"/>
            <a:ext cx="1548800" cy="1386800"/>
            <a:chOff x="7429500" y="1109275"/>
            <a:chExt cx="1161600" cy="1040100"/>
          </a:xfrm>
        </p:grpSpPr>
        <p:sp>
          <p:nvSpPr>
            <p:cNvPr id="7" name="Shape 107">
              <a:extLst>
                <a:ext uri="{FF2B5EF4-FFF2-40B4-BE49-F238E27FC236}">
                  <a16:creationId xmlns:a16="http://schemas.microsoft.com/office/drawing/2014/main" id="{B8697DF7-6FAF-48E7-8CB1-3B81CA50CC20}"/>
                </a:ext>
              </a:extLst>
            </p:cNvPr>
            <p:cNvSpPr/>
            <p:nvPr/>
          </p:nvSpPr>
          <p:spPr>
            <a:xfrm>
              <a:off x="7429500" y="1109275"/>
              <a:ext cx="1161600" cy="1040100"/>
            </a:xfrm>
            <a:prstGeom prst="flowChartAlternateProcess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108">
              <a:extLst>
                <a:ext uri="{FF2B5EF4-FFF2-40B4-BE49-F238E27FC236}">
                  <a16:creationId xmlns:a16="http://schemas.microsoft.com/office/drawing/2014/main" id="{1745237E-DD28-479F-93FC-99C38CDF3C53}"/>
                </a:ext>
              </a:extLst>
            </p:cNvPr>
            <p:cNvSpPr/>
            <p:nvPr/>
          </p:nvSpPr>
          <p:spPr>
            <a:xfrm>
              <a:off x="8279550" y="1917475"/>
              <a:ext cx="103200" cy="121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109">
              <a:extLst>
                <a:ext uri="{FF2B5EF4-FFF2-40B4-BE49-F238E27FC236}">
                  <a16:creationId xmlns:a16="http://schemas.microsoft.com/office/drawing/2014/main" id="{93CB59DA-1BDE-41D5-83A8-7ABB97647DF6}"/>
                </a:ext>
              </a:extLst>
            </p:cNvPr>
            <p:cNvSpPr/>
            <p:nvPr/>
          </p:nvSpPr>
          <p:spPr>
            <a:xfrm>
              <a:off x="7944775" y="1277900"/>
              <a:ext cx="103200" cy="1218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110">
              <a:extLst>
                <a:ext uri="{FF2B5EF4-FFF2-40B4-BE49-F238E27FC236}">
                  <a16:creationId xmlns:a16="http://schemas.microsoft.com/office/drawing/2014/main" id="{790CC903-A613-4D32-97CE-8EA968565A86}"/>
                </a:ext>
              </a:extLst>
            </p:cNvPr>
            <p:cNvSpPr/>
            <p:nvPr/>
          </p:nvSpPr>
          <p:spPr>
            <a:xfrm>
              <a:off x="7610000" y="1917475"/>
              <a:ext cx="103200" cy="121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111">
              <a:extLst>
                <a:ext uri="{FF2B5EF4-FFF2-40B4-BE49-F238E27FC236}">
                  <a16:creationId xmlns:a16="http://schemas.microsoft.com/office/drawing/2014/main" id="{B676A242-717E-41BC-9F8D-FA922302596E}"/>
                </a:ext>
              </a:extLst>
            </p:cNvPr>
            <p:cNvSpPr/>
            <p:nvPr/>
          </p:nvSpPr>
          <p:spPr>
            <a:xfrm>
              <a:off x="7944775" y="1917475"/>
              <a:ext cx="103200" cy="121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" name="Shape 112">
              <a:extLst>
                <a:ext uri="{FF2B5EF4-FFF2-40B4-BE49-F238E27FC236}">
                  <a16:creationId xmlns:a16="http://schemas.microsoft.com/office/drawing/2014/main" id="{4286E330-CF44-40FD-954B-BE057ED3B50A}"/>
                </a:ext>
              </a:extLst>
            </p:cNvPr>
            <p:cNvCxnSpPr>
              <a:stCxn id="109" idx="3"/>
              <a:endCxn id="110" idx="0"/>
            </p:cNvCxnSpPr>
            <p:nvPr/>
          </p:nvCxnSpPr>
          <p:spPr>
            <a:xfrm flipH="1">
              <a:off x="7661688" y="1381863"/>
              <a:ext cx="298200" cy="535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Shape 113">
              <a:extLst>
                <a:ext uri="{FF2B5EF4-FFF2-40B4-BE49-F238E27FC236}">
                  <a16:creationId xmlns:a16="http://schemas.microsoft.com/office/drawing/2014/main" id="{AE51451D-A2E7-41CC-A7E3-7DDD649BC491}"/>
                </a:ext>
              </a:extLst>
            </p:cNvPr>
            <p:cNvCxnSpPr>
              <a:stCxn id="109" idx="4"/>
              <a:endCxn id="111" idx="0"/>
            </p:cNvCxnSpPr>
            <p:nvPr/>
          </p:nvCxnSpPr>
          <p:spPr>
            <a:xfrm>
              <a:off x="7996375" y="1399700"/>
              <a:ext cx="0" cy="517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14">
              <a:extLst>
                <a:ext uri="{FF2B5EF4-FFF2-40B4-BE49-F238E27FC236}">
                  <a16:creationId xmlns:a16="http://schemas.microsoft.com/office/drawing/2014/main" id="{62A0B19E-DABC-4DF8-BEAD-7CAB3921143B}"/>
                </a:ext>
              </a:extLst>
            </p:cNvPr>
            <p:cNvCxnSpPr>
              <a:stCxn id="109" idx="5"/>
              <a:endCxn id="108" idx="0"/>
            </p:cNvCxnSpPr>
            <p:nvPr/>
          </p:nvCxnSpPr>
          <p:spPr>
            <a:xfrm>
              <a:off x="8032862" y="1381863"/>
              <a:ext cx="298200" cy="535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Shape 115">
            <a:extLst>
              <a:ext uri="{FF2B5EF4-FFF2-40B4-BE49-F238E27FC236}">
                <a16:creationId xmlns:a16="http://schemas.microsoft.com/office/drawing/2014/main" id="{C5667EB6-DE64-4A75-9621-14BF773D2E97}"/>
              </a:ext>
            </a:extLst>
          </p:cNvPr>
          <p:cNvSpPr/>
          <p:nvPr/>
        </p:nvSpPr>
        <p:spPr>
          <a:xfrm>
            <a:off x="9755769" y="4205599"/>
            <a:ext cx="1548800" cy="1386800"/>
          </a:xfrm>
          <a:prstGeom prst="flowChartAlternateProcess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Shape 116">
            <a:extLst>
              <a:ext uri="{FF2B5EF4-FFF2-40B4-BE49-F238E27FC236}">
                <a16:creationId xmlns:a16="http://schemas.microsoft.com/office/drawing/2014/main" id="{4B509882-CB9B-438C-AAF0-EB612249A65E}"/>
              </a:ext>
            </a:extLst>
          </p:cNvPr>
          <p:cNvSpPr txBox="1"/>
          <p:nvPr/>
        </p:nvSpPr>
        <p:spPr>
          <a:xfrm>
            <a:off x="9755769" y="3215333"/>
            <a:ext cx="15488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push-style</a:t>
            </a:r>
            <a:endParaRPr sz="2400"/>
          </a:p>
        </p:txBody>
      </p:sp>
      <p:sp>
        <p:nvSpPr>
          <p:cNvPr id="21" name="Shape 117">
            <a:extLst>
              <a:ext uri="{FF2B5EF4-FFF2-40B4-BE49-F238E27FC236}">
                <a16:creationId xmlns:a16="http://schemas.microsoft.com/office/drawing/2014/main" id="{D90878D4-1616-40DD-AA9D-D13620E5CF5C}"/>
              </a:ext>
            </a:extLst>
          </p:cNvPr>
          <p:cNvSpPr txBox="1"/>
          <p:nvPr/>
        </p:nvSpPr>
        <p:spPr>
          <a:xfrm>
            <a:off x="9755769" y="5529633"/>
            <a:ext cx="15488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pull-style</a:t>
            </a:r>
            <a:endParaRPr sz="2400"/>
          </a:p>
        </p:txBody>
      </p:sp>
      <p:sp>
        <p:nvSpPr>
          <p:cNvPr id="23" name="Shape 118">
            <a:extLst>
              <a:ext uri="{FF2B5EF4-FFF2-40B4-BE49-F238E27FC236}">
                <a16:creationId xmlns:a16="http://schemas.microsoft.com/office/drawing/2014/main" id="{ABE52772-CFB7-4CAC-87C3-E605573F539B}"/>
              </a:ext>
            </a:extLst>
          </p:cNvPr>
          <p:cNvSpPr/>
          <p:nvPr/>
        </p:nvSpPr>
        <p:spPr>
          <a:xfrm>
            <a:off x="10461369" y="5203233"/>
            <a:ext cx="137600" cy="162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" name="Shape 119">
            <a:extLst>
              <a:ext uri="{FF2B5EF4-FFF2-40B4-BE49-F238E27FC236}">
                <a16:creationId xmlns:a16="http://schemas.microsoft.com/office/drawing/2014/main" id="{BDA9CFCC-F239-45B3-A8B7-4A45524C2BDA}"/>
              </a:ext>
            </a:extLst>
          </p:cNvPr>
          <p:cNvSpPr/>
          <p:nvPr/>
        </p:nvSpPr>
        <p:spPr>
          <a:xfrm>
            <a:off x="10049737" y="4428684"/>
            <a:ext cx="137600" cy="1624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" name="Shape 120">
            <a:extLst>
              <a:ext uri="{FF2B5EF4-FFF2-40B4-BE49-F238E27FC236}">
                <a16:creationId xmlns:a16="http://schemas.microsoft.com/office/drawing/2014/main" id="{78E42084-6D8B-4B11-A971-DF9C5D567438}"/>
              </a:ext>
            </a:extLst>
          </p:cNvPr>
          <p:cNvSpPr/>
          <p:nvPr/>
        </p:nvSpPr>
        <p:spPr>
          <a:xfrm>
            <a:off x="10461369" y="4428665"/>
            <a:ext cx="137600" cy="1624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" name="Shape 121">
            <a:extLst>
              <a:ext uri="{FF2B5EF4-FFF2-40B4-BE49-F238E27FC236}">
                <a16:creationId xmlns:a16="http://schemas.microsoft.com/office/drawing/2014/main" id="{DA0B397E-ED8D-4B07-AD45-24ABAB6EF060}"/>
              </a:ext>
            </a:extLst>
          </p:cNvPr>
          <p:cNvSpPr/>
          <p:nvPr/>
        </p:nvSpPr>
        <p:spPr>
          <a:xfrm>
            <a:off x="10873001" y="4428665"/>
            <a:ext cx="137600" cy="1624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1" name="Shape 122">
            <a:extLst>
              <a:ext uri="{FF2B5EF4-FFF2-40B4-BE49-F238E27FC236}">
                <a16:creationId xmlns:a16="http://schemas.microsoft.com/office/drawing/2014/main" id="{86F43065-3C15-431B-9475-E7AFBFF60895}"/>
              </a:ext>
            </a:extLst>
          </p:cNvPr>
          <p:cNvCxnSpPr>
            <a:cxnSpLocks/>
          </p:cNvCxnSpPr>
          <p:nvPr/>
        </p:nvCxnSpPr>
        <p:spPr>
          <a:xfrm>
            <a:off x="10530168" y="4591066"/>
            <a:ext cx="0" cy="61216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Shape 123">
            <a:extLst>
              <a:ext uri="{FF2B5EF4-FFF2-40B4-BE49-F238E27FC236}">
                <a16:creationId xmlns:a16="http://schemas.microsoft.com/office/drawing/2014/main" id="{493FC217-076E-4D35-B4A4-FF2029EAA328}"/>
              </a:ext>
            </a:extLst>
          </p:cNvPr>
          <p:cNvCxnSpPr>
            <a:cxnSpLocks/>
          </p:cNvCxnSpPr>
          <p:nvPr/>
        </p:nvCxnSpPr>
        <p:spPr>
          <a:xfrm flipH="1">
            <a:off x="10578754" y="4567285"/>
            <a:ext cx="314335" cy="65973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Shape 124">
            <a:extLst>
              <a:ext uri="{FF2B5EF4-FFF2-40B4-BE49-F238E27FC236}">
                <a16:creationId xmlns:a16="http://schemas.microsoft.com/office/drawing/2014/main" id="{570EA4B1-0584-423D-A617-2DBF1143E55F}"/>
              </a:ext>
            </a:extLst>
          </p:cNvPr>
          <p:cNvCxnSpPr>
            <a:cxnSpLocks/>
          </p:cNvCxnSpPr>
          <p:nvPr/>
        </p:nvCxnSpPr>
        <p:spPr>
          <a:xfrm>
            <a:off x="10167183" y="4567299"/>
            <a:ext cx="314333" cy="65971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Shape 125">
            <a:extLst>
              <a:ext uri="{FF2B5EF4-FFF2-40B4-BE49-F238E27FC236}">
                <a16:creationId xmlns:a16="http://schemas.microsoft.com/office/drawing/2014/main" id="{EC9972C7-4655-45B9-BCC6-40505DFD8CE6}"/>
              </a:ext>
            </a:extLst>
          </p:cNvPr>
          <p:cNvSpPr txBox="1"/>
          <p:nvPr/>
        </p:nvSpPr>
        <p:spPr>
          <a:xfrm>
            <a:off x="9655637" y="4285065"/>
            <a:ext cx="3144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R</a:t>
            </a:r>
            <a:endParaRPr sz="2400"/>
          </a:p>
        </p:txBody>
      </p:sp>
      <p:sp>
        <p:nvSpPr>
          <p:cNvPr id="39" name="Shape 126">
            <a:extLst>
              <a:ext uri="{FF2B5EF4-FFF2-40B4-BE49-F238E27FC236}">
                <a16:creationId xmlns:a16="http://schemas.microsoft.com/office/drawing/2014/main" id="{06E8FC05-0E41-402A-B81F-48ED1AE27BB8}"/>
              </a:ext>
            </a:extLst>
          </p:cNvPr>
          <p:cNvSpPr txBox="1"/>
          <p:nvPr/>
        </p:nvSpPr>
        <p:spPr>
          <a:xfrm>
            <a:off x="10049737" y="1952433"/>
            <a:ext cx="3144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R</a:t>
            </a:r>
            <a:endParaRPr sz="2400"/>
          </a:p>
        </p:txBody>
      </p:sp>
      <p:sp>
        <p:nvSpPr>
          <p:cNvPr id="41" name="Shape 127">
            <a:extLst>
              <a:ext uri="{FF2B5EF4-FFF2-40B4-BE49-F238E27FC236}">
                <a16:creationId xmlns:a16="http://schemas.microsoft.com/office/drawing/2014/main" id="{351C6B18-868D-4881-A8B8-B7884829B24E}"/>
              </a:ext>
            </a:extLst>
          </p:cNvPr>
          <p:cNvSpPr txBox="1"/>
          <p:nvPr/>
        </p:nvSpPr>
        <p:spPr>
          <a:xfrm>
            <a:off x="9655637" y="2828465"/>
            <a:ext cx="3144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W</a:t>
            </a:r>
            <a:endParaRPr sz="2400"/>
          </a:p>
        </p:txBody>
      </p:sp>
      <p:sp>
        <p:nvSpPr>
          <p:cNvPr id="43" name="Shape 128">
            <a:extLst>
              <a:ext uri="{FF2B5EF4-FFF2-40B4-BE49-F238E27FC236}">
                <a16:creationId xmlns:a16="http://schemas.microsoft.com/office/drawing/2014/main" id="{4367D8BE-45ED-49DA-84A9-69E2601B06A6}"/>
              </a:ext>
            </a:extLst>
          </p:cNvPr>
          <p:cNvSpPr txBox="1"/>
          <p:nvPr/>
        </p:nvSpPr>
        <p:spPr>
          <a:xfrm>
            <a:off x="10049737" y="5059632"/>
            <a:ext cx="3144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W</a:t>
            </a:r>
            <a:endParaRPr sz="2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2DD7C4-5F0D-4D3C-AC35-5E71DAECA6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722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1" grpId="0"/>
      <p:bldP spid="23" grpId="0" animBg="1"/>
      <p:bldP spid="25" grpId="0" animBg="1"/>
      <p:bldP spid="27" grpId="0" animBg="1"/>
      <p:bldP spid="29" grpId="0" animBg="1"/>
      <p:bldP spid="37" grpId="0"/>
      <p:bldP spid="39" grpId="0"/>
      <p:bldP spid="41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dirty="0"/>
              <a:t>Distributed Galois using Gluon</a:t>
            </a:r>
            <a:endParaRPr dirty="0"/>
          </a:p>
        </p:txBody>
      </p:sp>
      <p:sp>
        <p:nvSpPr>
          <p:cNvPr id="7" name="Shape 88">
            <a:extLst>
              <a:ext uri="{FF2B5EF4-FFF2-40B4-BE49-F238E27FC236}">
                <a16:creationId xmlns:a16="http://schemas.microsoft.com/office/drawing/2014/main" id="{9C25E41C-E236-4129-AC1F-0F6A526B47C2}"/>
              </a:ext>
            </a:extLst>
          </p:cNvPr>
          <p:cNvSpPr txBox="1">
            <a:spLocks/>
          </p:cNvSpPr>
          <p:nvPr/>
        </p:nvSpPr>
        <p:spPr>
          <a:xfrm>
            <a:off x="9662391" y="4808718"/>
            <a:ext cx="2112515" cy="14634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>
                <a:cs typeface="Calibri"/>
              </a:rPr>
              <a:t>Galois [SoSP’13]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 err="1">
                <a:cs typeface="Calibri"/>
              </a:rPr>
              <a:t>IrGL</a:t>
            </a:r>
            <a:r>
              <a:rPr lang="en-US" sz="1867" dirty="0">
                <a:cs typeface="Calibri"/>
              </a:rPr>
              <a:t> [OOPSLA’16]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>
                <a:cs typeface="Calibri"/>
              </a:rPr>
              <a:t>LCI [IPDPS’18]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 err="1">
                <a:cs typeface="Calibri"/>
              </a:rPr>
              <a:t>CuSP</a:t>
            </a:r>
            <a:r>
              <a:rPr lang="en-US" sz="1867" dirty="0">
                <a:cs typeface="Calibri"/>
              </a:rPr>
              <a:t> [IPDPS’19]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867" dirty="0">
              <a:cs typeface="Calibri"/>
            </a:endParaRP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867" dirty="0">
              <a:cs typeface="Calibri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946361" y="1791625"/>
            <a:ext cx="2828545" cy="120317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GPU</a:t>
            </a:r>
            <a:endParaRPr lang="en-US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8946361" y="3161230"/>
            <a:ext cx="2828545" cy="142315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endParaRPr lang="en-US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107298" y="2136994"/>
            <a:ext cx="2506677" cy="2529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IrGL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102283" y="3544910"/>
            <a:ext cx="2506677" cy="6200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Comm. Runtime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50596" y="3901487"/>
            <a:ext cx="1558366" cy="26344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CuSP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Partitioner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102283" y="4154514"/>
            <a:ext cx="2506677" cy="263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Network (LCI/MPI)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102283" y="2630001"/>
            <a:ext cx="2506677" cy="2598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Comm. Runtime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565719" y="2389973"/>
            <a:ext cx="1589836" cy="24344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Plugin</a:t>
            </a:r>
          </a:p>
        </p:txBody>
      </p:sp>
      <p:cxnSp>
        <p:nvCxnSpPr>
          <p:cNvPr id="46" name="Straight Arrow Connector 45"/>
          <p:cNvCxnSpPr>
            <a:stCxn id="40" idx="0"/>
            <a:endCxn id="43" idx="2"/>
          </p:cNvCxnSpPr>
          <p:nvPr/>
        </p:nvCxnSpPr>
        <p:spPr>
          <a:xfrm flipV="1">
            <a:off x="10355621" y="2889869"/>
            <a:ext cx="0" cy="6550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5854594" y="2667513"/>
            <a:ext cx="2828545" cy="19168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endParaRPr lang="en-US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10516" y="3051653"/>
            <a:ext cx="2506677" cy="2529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Galois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10516" y="3544910"/>
            <a:ext cx="2506677" cy="6200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Comm. Runtime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927359" y="3901487"/>
            <a:ext cx="1589835" cy="26344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CuSP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Partitioner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010516" y="4154514"/>
            <a:ext cx="2506677" cy="263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Network (LCI/MPI)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468937" y="3301881"/>
            <a:ext cx="1589836" cy="24344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Plugin</a:t>
            </a:r>
          </a:p>
        </p:txBody>
      </p:sp>
      <p:cxnSp>
        <p:nvCxnSpPr>
          <p:cNvPr id="13" name="Straight Arrow Connector 12"/>
          <p:cNvCxnSpPr>
            <a:stCxn id="18" idx="3"/>
            <a:endCxn id="42" idx="1"/>
          </p:cNvCxnSpPr>
          <p:nvPr/>
        </p:nvCxnSpPr>
        <p:spPr>
          <a:xfrm>
            <a:off x="8517194" y="4286235"/>
            <a:ext cx="58508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Shape 88">
            <a:extLst>
              <a:ext uri="{FF2B5EF4-FFF2-40B4-BE49-F238E27FC236}">
                <a16:creationId xmlns:a16="http://schemas.microsoft.com/office/drawing/2014/main" id="{30FACE87-0160-4429-AF33-A10FE36898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97" y="1678899"/>
            <a:ext cx="5552815" cy="439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4000"/>
              </a:lnSpc>
              <a:spcBef>
                <a:spcPts val="2133"/>
              </a:spcBef>
            </a:pPr>
            <a:r>
              <a:rPr lang="en" sz="2400" dirty="0">
                <a:cs typeface="Calibri"/>
              </a:rPr>
              <a:t>Programmers:</a:t>
            </a:r>
            <a:r>
              <a:rPr lang="en" sz="2133" dirty="0">
                <a:cs typeface="Calibri"/>
              </a:rPr>
              <a:t> 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buFont typeface="Calibri"/>
              <a:buChar char="○"/>
            </a:pPr>
            <a:r>
              <a:rPr lang="en" sz="2133" dirty="0">
                <a:cs typeface="Calibri"/>
              </a:rPr>
              <a:t>Write </a:t>
            </a:r>
            <a:r>
              <a:rPr lang="en-US" sz="2133" dirty="0">
                <a:cs typeface="Calibri"/>
              </a:rPr>
              <a:t>Galois/</a:t>
            </a:r>
            <a:r>
              <a:rPr lang="en-US" sz="2133" dirty="0" err="1">
                <a:cs typeface="Calibri"/>
              </a:rPr>
              <a:t>IrGL</a:t>
            </a:r>
            <a:r>
              <a:rPr lang="en" sz="2133" dirty="0">
                <a:cs typeface="Calibri"/>
              </a:rPr>
              <a:t> applications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buFont typeface="Calibri"/>
              <a:buChar char="○"/>
            </a:pPr>
            <a:r>
              <a:rPr lang="en" sz="2133" dirty="0">
                <a:cs typeface="Calibri"/>
              </a:rPr>
              <a:t>Interface with Gluon using API</a:t>
            </a:r>
          </a:p>
          <a:p>
            <a:pPr>
              <a:lnSpc>
                <a:spcPct val="114000"/>
              </a:lnSpc>
              <a:spcBef>
                <a:spcPts val="2133"/>
              </a:spcBef>
            </a:pPr>
            <a:r>
              <a:rPr lang="en" sz="2400" dirty="0">
                <a:cs typeface="Calibri"/>
              </a:rPr>
              <a:t>Gluon transparently handles:</a:t>
            </a:r>
            <a:endParaRPr lang="en-US" sz="2400" dirty="0">
              <a:cs typeface="Calibri"/>
            </a:endParaRP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" sz="2133" dirty="0">
                <a:cs typeface="Calibri"/>
              </a:rPr>
              <a:t>Graph partitioning</a:t>
            </a: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" sz="2133" dirty="0">
                <a:cs typeface="Calibri"/>
              </a:rPr>
              <a:t>Communication and synchronization</a:t>
            </a:r>
            <a:endParaRPr lang="en-US" sz="2133" dirty="0">
              <a:cs typeface="Calibri"/>
            </a:endParaRPr>
          </a:p>
          <a:p>
            <a:pPr>
              <a:lnSpc>
                <a:spcPct val="114000"/>
              </a:lnSpc>
            </a:pPr>
            <a:endParaRPr lang="en" sz="2400" dirty="0">
              <a:cs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A3E7F-1BF6-4B2A-80EA-7558E125CA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8520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F2A2-56BD-42A4-91CF-97F8D723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Partitioning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E8547-3746-4D63-B8DF-D8677B4DAA24}"/>
              </a:ext>
            </a:extLst>
          </p:cNvPr>
          <p:cNvSpPr/>
          <p:nvPr/>
        </p:nvSpPr>
        <p:spPr>
          <a:xfrm>
            <a:off x="415602" y="303846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EB029C-19DB-4671-90B0-DB6D92A5FE0D}"/>
              </a:ext>
            </a:extLst>
          </p:cNvPr>
          <p:cNvSpPr/>
          <p:nvPr/>
        </p:nvSpPr>
        <p:spPr>
          <a:xfrm>
            <a:off x="113749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8F74A4-72C0-4034-ACA9-1CEF1EA6422E}"/>
              </a:ext>
            </a:extLst>
          </p:cNvPr>
          <p:cNvSpPr/>
          <p:nvPr/>
        </p:nvSpPr>
        <p:spPr>
          <a:xfrm>
            <a:off x="206125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7B7249-A182-4131-A87E-39CC3989E066}"/>
              </a:ext>
            </a:extLst>
          </p:cNvPr>
          <p:cNvSpPr/>
          <p:nvPr/>
        </p:nvSpPr>
        <p:spPr>
          <a:xfrm>
            <a:off x="2787312" y="302409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70E269-1A30-480F-8C88-F43CA99BFA8F}"/>
              </a:ext>
            </a:extLst>
          </p:cNvPr>
          <p:cNvSpPr/>
          <p:nvPr/>
        </p:nvSpPr>
        <p:spPr>
          <a:xfrm>
            <a:off x="113749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A35E01-35C1-4E32-9443-A2AEA3D0474A}"/>
              </a:ext>
            </a:extLst>
          </p:cNvPr>
          <p:cNvSpPr/>
          <p:nvPr/>
        </p:nvSpPr>
        <p:spPr>
          <a:xfrm>
            <a:off x="206125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9DC3B9-DC3F-4BA3-A3FB-D4FDDE730425}"/>
              </a:ext>
            </a:extLst>
          </p:cNvPr>
          <p:cNvSpPr/>
          <p:nvPr/>
        </p:nvSpPr>
        <p:spPr>
          <a:xfrm>
            <a:off x="1138504" y="43881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FB0745-C076-410B-AD07-80C70B686D9A}"/>
              </a:ext>
            </a:extLst>
          </p:cNvPr>
          <p:cNvSpPr/>
          <p:nvPr/>
        </p:nvSpPr>
        <p:spPr>
          <a:xfrm>
            <a:off x="2048139" y="43894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DC7D97-9681-4A27-B363-4F9A6ABB1BAE}"/>
              </a:ext>
            </a:extLst>
          </p:cNvPr>
          <p:cNvSpPr/>
          <p:nvPr/>
        </p:nvSpPr>
        <p:spPr>
          <a:xfrm>
            <a:off x="415600" y="390741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C18E21-9EC6-49A9-8998-8F656DFA09F5}"/>
              </a:ext>
            </a:extLst>
          </p:cNvPr>
          <p:cNvSpPr/>
          <p:nvPr/>
        </p:nvSpPr>
        <p:spPr>
          <a:xfrm>
            <a:off x="2798096" y="390741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71ED9-B11B-4B71-AFC5-8A7D7C4BAED5}"/>
              </a:ext>
            </a:extLst>
          </p:cNvPr>
          <p:cNvCxnSpPr/>
          <p:nvPr/>
        </p:nvCxnSpPr>
        <p:spPr>
          <a:xfrm>
            <a:off x="701602" y="3320203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4E5A2A-AA17-4DA5-A568-D4A647BE3549}"/>
              </a:ext>
            </a:extLst>
          </p:cNvPr>
          <p:cNvCxnSpPr>
            <a:cxnSpLocks/>
          </p:cNvCxnSpPr>
          <p:nvPr/>
        </p:nvCxnSpPr>
        <p:spPr>
          <a:xfrm flipV="1">
            <a:off x="683629" y="2789145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C4CCB0-7F9D-46C0-A3F1-7D2BFA208917}"/>
              </a:ext>
            </a:extLst>
          </p:cNvPr>
          <p:cNvCxnSpPr>
            <a:cxnSpLocks/>
          </p:cNvCxnSpPr>
          <p:nvPr/>
        </p:nvCxnSpPr>
        <p:spPr>
          <a:xfrm>
            <a:off x="701602" y="4186439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4031FC-2028-4427-B713-8FEDCAAAA3FF}"/>
              </a:ext>
            </a:extLst>
          </p:cNvPr>
          <p:cNvCxnSpPr>
            <a:cxnSpLocks/>
          </p:cNvCxnSpPr>
          <p:nvPr/>
        </p:nvCxnSpPr>
        <p:spPr>
          <a:xfrm flipH="1">
            <a:off x="719724" y="3740740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EA0418-9FDA-48F4-B8AA-3D87276B911F}"/>
              </a:ext>
            </a:extLst>
          </p:cNvPr>
          <p:cNvCxnSpPr>
            <a:cxnSpLocks/>
          </p:cNvCxnSpPr>
          <p:nvPr/>
        </p:nvCxnSpPr>
        <p:spPr>
          <a:xfrm flipH="1">
            <a:off x="644239" y="287091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6FF6F8-DA5C-4D2A-AC24-8EA53F58E675}"/>
              </a:ext>
            </a:extLst>
          </p:cNvPr>
          <p:cNvCxnSpPr>
            <a:cxnSpLocks/>
          </p:cNvCxnSpPr>
          <p:nvPr/>
        </p:nvCxnSpPr>
        <p:spPr>
          <a:xfrm flipV="1">
            <a:off x="1431249" y="2850252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9D45B-A012-44C0-9441-610B4C172FCB}"/>
              </a:ext>
            </a:extLst>
          </p:cNvPr>
          <p:cNvCxnSpPr>
            <a:cxnSpLocks/>
          </p:cNvCxnSpPr>
          <p:nvPr/>
        </p:nvCxnSpPr>
        <p:spPr>
          <a:xfrm>
            <a:off x="1416875" y="282418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C30AFA-0901-44AB-ABD5-E798E4E5F007}"/>
              </a:ext>
            </a:extLst>
          </p:cNvPr>
          <p:cNvCxnSpPr>
            <a:cxnSpLocks/>
          </p:cNvCxnSpPr>
          <p:nvPr/>
        </p:nvCxnSpPr>
        <p:spPr>
          <a:xfrm flipV="1">
            <a:off x="1445628" y="377399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4A3910-0DF1-4E6F-A268-10DDB9671593}"/>
              </a:ext>
            </a:extLst>
          </p:cNvPr>
          <p:cNvCxnSpPr>
            <a:cxnSpLocks/>
          </p:cNvCxnSpPr>
          <p:nvPr/>
        </p:nvCxnSpPr>
        <p:spPr>
          <a:xfrm flipH="1" flipV="1">
            <a:off x="1421457" y="374523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14F5EC-2FBF-4AC8-958F-262712AA1849}"/>
              </a:ext>
            </a:extLst>
          </p:cNvPr>
          <p:cNvCxnSpPr>
            <a:cxnSpLocks/>
          </p:cNvCxnSpPr>
          <p:nvPr/>
        </p:nvCxnSpPr>
        <p:spPr>
          <a:xfrm flipV="1">
            <a:off x="1474383" y="4546779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7FCA54-C772-4147-B65E-A80A6C43370B}"/>
              </a:ext>
            </a:extLst>
          </p:cNvPr>
          <p:cNvCxnSpPr>
            <a:cxnSpLocks/>
          </p:cNvCxnSpPr>
          <p:nvPr/>
        </p:nvCxnSpPr>
        <p:spPr>
          <a:xfrm flipV="1">
            <a:off x="1485164" y="2713667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2293C9-F9E9-41A1-B3C3-E4D506B87B04}"/>
              </a:ext>
            </a:extLst>
          </p:cNvPr>
          <p:cNvCxnSpPr>
            <a:cxnSpLocks/>
          </p:cNvCxnSpPr>
          <p:nvPr/>
        </p:nvCxnSpPr>
        <p:spPr>
          <a:xfrm flipH="1">
            <a:off x="1474534" y="2633681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631309-008F-433D-B8FC-684EE0EDF176}"/>
              </a:ext>
            </a:extLst>
          </p:cNvPr>
          <p:cNvCxnSpPr>
            <a:cxnSpLocks/>
          </p:cNvCxnSpPr>
          <p:nvPr/>
        </p:nvCxnSpPr>
        <p:spPr>
          <a:xfrm flipH="1">
            <a:off x="2376473" y="330582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CF929-9DB0-4D03-96D8-3EA8E79A6240}"/>
              </a:ext>
            </a:extLst>
          </p:cNvPr>
          <p:cNvCxnSpPr>
            <a:cxnSpLocks/>
          </p:cNvCxnSpPr>
          <p:nvPr/>
        </p:nvCxnSpPr>
        <p:spPr>
          <a:xfrm flipH="1">
            <a:off x="2362092" y="4186439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1C12C8-826C-4E48-A18A-877ABBAAF4BC}"/>
              </a:ext>
            </a:extLst>
          </p:cNvPr>
          <p:cNvCxnSpPr>
            <a:cxnSpLocks/>
          </p:cNvCxnSpPr>
          <p:nvPr/>
        </p:nvCxnSpPr>
        <p:spPr>
          <a:xfrm>
            <a:off x="2361945" y="2813403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239A51-3A26-42A2-841B-2D74767E74AB}"/>
              </a:ext>
            </a:extLst>
          </p:cNvPr>
          <p:cNvCxnSpPr>
            <a:cxnSpLocks/>
          </p:cNvCxnSpPr>
          <p:nvPr/>
        </p:nvCxnSpPr>
        <p:spPr>
          <a:xfrm>
            <a:off x="2951416" y="3348960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75C9A-EEB5-46B0-8B67-7778E3659956}"/>
              </a:ext>
            </a:extLst>
          </p:cNvPr>
          <p:cNvCxnSpPr>
            <a:cxnSpLocks/>
          </p:cNvCxnSpPr>
          <p:nvPr/>
        </p:nvCxnSpPr>
        <p:spPr>
          <a:xfrm>
            <a:off x="2214581" y="2881694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8312CB-BA23-4A63-BD70-EA6C88A7F7E6}"/>
              </a:ext>
            </a:extLst>
          </p:cNvPr>
          <p:cNvCxnSpPr>
            <a:cxnSpLocks/>
          </p:cNvCxnSpPr>
          <p:nvPr/>
        </p:nvCxnSpPr>
        <p:spPr>
          <a:xfrm flipH="1" flipV="1">
            <a:off x="2208619" y="3820721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971260-E32F-48A0-B4A5-0D8E0F93EA7A}"/>
              </a:ext>
            </a:extLst>
          </p:cNvPr>
          <p:cNvCxnSpPr>
            <a:cxnSpLocks/>
          </p:cNvCxnSpPr>
          <p:nvPr/>
        </p:nvCxnSpPr>
        <p:spPr>
          <a:xfrm flipH="1" flipV="1">
            <a:off x="2359580" y="3752427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69545F-B565-4755-B3C1-5A81F558B474}"/>
              </a:ext>
            </a:extLst>
          </p:cNvPr>
          <p:cNvCxnSpPr>
            <a:cxnSpLocks/>
          </p:cNvCxnSpPr>
          <p:nvPr/>
        </p:nvCxnSpPr>
        <p:spPr>
          <a:xfrm flipH="1" flipV="1">
            <a:off x="1487234" y="3648195"/>
            <a:ext cx="553735" cy="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8C366-A687-4553-89FF-61CA12DF9C97}"/>
              </a:ext>
            </a:extLst>
          </p:cNvPr>
          <p:cNvSpPr txBox="1"/>
          <p:nvPr/>
        </p:nvSpPr>
        <p:spPr>
          <a:xfrm>
            <a:off x="415599" y="5681548"/>
            <a:ext cx="2719383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Original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7D7E9-8EC8-416F-B7F5-809258DD017D}"/>
              </a:ext>
            </a:extLst>
          </p:cNvPr>
          <p:cNvSpPr txBox="1"/>
          <p:nvPr/>
        </p:nvSpPr>
        <p:spPr>
          <a:xfrm>
            <a:off x="3363618" y="5674712"/>
            <a:ext cx="5887455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Partitions of the graph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3860470" y="1737713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6701896" y="1749532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3609145" y="1733701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6410463" y="1745519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1" name="Straight Connector 40"/>
          <p:cNvCxnSpPr/>
          <p:nvPr/>
        </p:nvCxnSpPr>
        <p:spPr>
          <a:xfrm>
            <a:off x="3363617" y="180834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9146021" y="180670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6355F9B-6CE7-46EB-AC82-F68B831FB8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8726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F2A2-56BD-42A4-91CF-97F8D723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Partitioning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E8547-3746-4D63-B8DF-D8677B4DAA24}"/>
              </a:ext>
            </a:extLst>
          </p:cNvPr>
          <p:cNvSpPr/>
          <p:nvPr/>
        </p:nvSpPr>
        <p:spPr>
          <a:xfrm>
            <a:off x="415602" y="303846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EB029C-19DB-4671-90B0-DB6D92A5FE0D}"/>
              </a:ext>
            </a:extLst>
          </p:cNvPr>
          <p:cNvSpPr/>
          <p:nvPr/>
        </p:nvSpPr>
        <p:spPr>
          <a:xfrm>
            <a:off x="113749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8F74A4-72C0-4034-ACA9-1CEF1EA6422E}"/>
              </a:ext>
            </a:extLst>
          </p:cNvPr>
          <p:cNvSpPr/>
          <p:nvPr/>
        </p:nvSpPr>
        <p:spPr>
          <a:xfrm>
            <a:off x="206125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7B7249-A182-4131-A87E-39CC3989E066}"/>
              </a:ext>
            </a:extLst>
          </p:cNvPr>
          <p:cNvSpPr/>
          <p:nvPr/>
        </p:nvSpPr>
        <p:spPr>
          <a:xfrm>
            <a:off x="2787312" y="302409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70E269-1A30-480F-8C88-F43CA99BFA8F}"/>
              </a:ext>
            </a:extLst>
          </p:cNvPr>
          <p:cNvSpPr/>
          <p:nvPr/>
        </p:nvSpPr>
        <p:spPr>
          <a:xfrm>
            <a:off x="113749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A35E01-35C1-4E32-9443-A2AEA3D0474A}"/>
              </a:ext>
            </a:extLst>
          </p:cNvPr>
          <p:cNvSpPr/>
          <p:nvPr/>
        </p:nvSpPr>
        <p:spPr>
          <a:xfrm>
            <a:off x="206125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9DC3B9-DC3F-4BA3-A3FB-D4FDDE730425}"/>
              </a:ext>
            </a:extLst>
          </p:cNvPr>
          <p:cNvSpPr/>
          <p:nvPr/>
        </p:nvSpPr>
        <p:spPr>
          <a:xfrm>
            <a:off x="1138504" y="43881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FB0745-C076-410B-AD07-80C70B686D9A}"/>
              </a:ext>
            </a:extLst>
          </p:cNvPr>
          <p:cNvSpPr/>
          <p:nvPr/>
        </p:nvSpPr>
        <p:spPr>
          <a:xfrm>
            <a:off x="2048139" y="43894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DC7D97-9681-4A27-B363-4F9A6ABB1BAE}"/>
              </a:ext>
            </a:extLst>
          </p:cNvPr>
          <p:cNvSpPr/>
          <p:nvPr/>
        </p:nvSpPr>
        <p:spPr>
          <a:xfrm>
            <a:off x="415600" y="390741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C18E21-9EC6-49A9-8998-8F656DFA09F5}"/>
              </a:ext>
            </a:extLst>
          </p:cNvPr>
          <p:cNvSpPr/>
          <p:nvPr/>
        </p:nvSpPr>
        <p:spPr>
          <a:xfrm>
            <a:off x="2798096" y="390741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71ED9-B11B-4B71-AFC5-8A7D7C4BAED5}"/>
              </a:ext>
            </a:extLst>
          </p:cNvPr>
          <p:cNvCxnSpPr/>
          <p:nvPr/>
        </p:nvCxnSpPr>
        <p:spPr>
          <a:xfrm>
            <a:off x="701602" y="3320203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4E5A2A-AA17-4DA5-A568-D4A647BE3549}"/>
              </a:ext>
            </a:extLst>
          </p:cNvPr>
          <p:cNvCxnSpPr>
            <a:cxnSpLocks/>
          </p:cNvCxnSpPr>
          <p:nvPr/>
        </p:nvCxnSpPr>
        <p:spPr>
          <a:xfrm flipV="1">
            <a:off x="683629" y="2789145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C4CCB0-7F9D-46C0-A3F1-7D2BFA208917}"/>
              </a:ext>
            </a:extLst>
          </p:cNvPr>
          <p:cNvCxnSpPr>
            <a:cxnSpLocks/>
          </p:cNvCxnSpPr>
          <p:nvPr/>
        </p:nvCxnSpPr>
        <p:spPr>
          <a:xfrm>
            <a:off x="701602" y="4186439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4031FC-2028-4427-B713-8FEDCAAAA3FF}"/>
              </a:ext>
            </a:extLst>
          </p:cNvPr>
          <p:cNvCxnSpPr>
            <a:cxnSpLocks/>
          </p:cNvCxnSpPr>
          <p:nvPr/>
        </p:nvCxnSpPr>
        <p:spPr>
          <a:xfrm flipH="1">
            <a:off x="719724" y="3740740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EA0418-9FDA-48F4-B8AA-3D87276B911F}"/>
              </a:ext>
            </a:extLst>
          </p:cNvPr>
          <p:cNvCxnSpPr>
            <a:cxnSpLocks/>
          </p:cNvCxnSpPr>
          <p:nvPr/>
        </p:nvCxnSpPr>
        <p:spPr>
          <a:xfrm flipH="1">
            <a:off x="644239" y="287091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6FF6F8-DA5C-4D2A-AC24-8EA53F58E675}"/>
              </a:ext>
            </a:extLst>
          </p:cNvPr>
          <p:cNvCxnSpPr>
            <a:cxnSpLocks/>
          </p:cNvCxnSpPr>
          <p:nvPr/>
        </p:nvCxnSpPr>
        <p:spPr>
          <a:xfrm flipV="1">
            <a:off x="1431249" y="2850252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9D45B-A012-44C0-9441-610B4C172FCB}"/>
              </a:ext>
            </a:extLst>
          </p:cNvPr>
          <p:cNvCxnSpPr>
            <a:cxnSpLocks/>
          </p:cNvCxnSpPr>
          <p:nvPr/>
        </p:nvCxnSpPr>
        <p:spPr>
          <a:xfrm>
            <a:off x="1416875" y="282418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C30AFA-0901-44AB-ABD5-E798E4E5F007}"/>
              </a:ext>
            </a:extLst>
          </p:cNvPr>
          <p:cNvCxnSpPr>
            <a:cxnSpLocks/>
          </p:cNvCxnSpPr>
          <p:nvPr/>
        </p:nvCxnSpPr>
        <p:spPr>
          <a:xfrm flipV="1">
            <a:off x="1445628" y="377399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4A3910-0DF1-4E6F-A268-10DDB9671593}"/>
              </a:ext>
            </a:extLst>
          </p:cNvPr>
          <p:cNvCxnSpPr>
            <a:cxnSpLocks/>
          </p:cNvCxnSpPr>
          <p:nvPr/>
        </p:nvCxnSpPr>
        <p:spPr>
          <a:xfrm flipH="1" flipV="1">
            <a:off x="1421457" y="374523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14F5EC-2FBF-4AC8-958F-262712AA1849}"/>
              </a:ext>
            </a:extLst>
          </p:cNvPr>
          <p:cNvCxnSpPr>
            <a:cxnSpLocks/>
          </p:cNvCxnSpPr>
          <p:nvPr/>
        </p:nvCxnSpPr>
        <p:spPr>
          <a:xfrm flipV="1">
            <a:off x="1474383" y="4546779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7FCA54-C772-4147-B65E-A80A6C43370B}"/>
              </a:ext>
            </a:extLst>
          </p:cNvPr>
          <p:cNvCxnSpPr>
            <a:cxnSpLocks/>
          </p:cNvCxnSpPr>
          <p:nvPr/>
        </p:nvCxnSpPr>
        <p:spPr>
          <a:xfrm flipV="1">
            <a:off x="1485164" y="2713667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2293C9-F9E9-41A1-B3C3-E4D506B87B04}"/>
              </a:ext>
            </a:extLst>
          </p:cNvPr>
          <p:cNvCxnSpPr>
            <a:cxnSpLocks/>
          </p:cNvCxnSpPr>
          <p:nvPr/>
        </p:nvCxnSpPr>
        <p:spPr>
          <a:xfrm flipH="1">
            <a:off x="1474534" y="2633681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631309-008F-433D-B8FC-684EE0EDF176}"/>
              </a:ext>
            </a:extLst>
          </p:cNvPr>
          <p:cNvCxnSpPr>
            <a:cxnSpLocks/>
          </p:cNvCxnSpPr>
          <p:nvPr/>
        </p:nvCxnSpPr>
        <p:spPr>
          <a:xfrm flipH="1">
            <a:off x="2376473" y="330582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CF929-9DB0-4D03-96D8-3EA8E79A6240}"/>
              </a:ext>
            </a:extLst>
          </p:cNvPr>
          <p:cNvCxnSpPr>
            <a:cxnSpLocks/>
          </p:cNvCxnSpPr>
          <p:nvPr/>
        </p:nvCxnSpPr>
        <p:spPr>
          <a:xfrm flipH="1">
            <a:off x="2362092" y="4186439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1C12C8-826C-4E48-A18A-877ABBAAF4BC}"/>
              </a:ext>
            </a:extLst>
          </p:cNvPr>
          <p:cNvCxnSpPr>
            <a:cxnSpLocks/>
          </p:cNvCxnSpPr>
          <p:nvPr/>
        </p:nvCxnSpPr>
        <p:spPr>
          <a:xfrm>
            <a:off x="2361945" y="2813403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239A51-3A26-42A2-841B-2D74767E74AB}"/>
              </a:ext>
            </a:extLst>
          </p:cNvPr>
          <p:cNvCxnSpPr>
            <a:cxnSpLocks/>
          </p:cNvCxnSpPr>
          <p:nvPr/>
        </p:nvCxnSpPr>
        <p:spPr>
          <a:xfrm>
            <a:off x="2951416" y="3348960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75C9A-EEB5-46B0-8B67-7778E3659956}"/>
              </a:ext>
            </a:extLst>
          </p:cNvPr>
          <p:cNvCxnSpPr>
            <a:cxnSpLocks/>
          </p:cNvCxnSpPr>
          <p:nvPr/>
        </p:nvCxnSpPr>
        <p:spPr>
          <a:xfrm>
            <a:off x="2214581" y="2881694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8312CB-BA23-4A63-BD70-EA6C88A7F7E6}"/>
              </a:ext>
            </a:extLst>
          </p:cNvPr>
          <p:cNvCxnSpPr>
            <a:cxnSpLocks/>
          </p:cNvCxnSpPr>
          <p:nvPr/>
        </p:nvCxnSpPr>
        <p:spPr>
          <a:xfrm flipH="1" flipV="1">
            <a:off x="2208619" y="3820721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971260-E32F-48A0-B4A5-0D8E0F93EA7A}"/>
              </a:ext>
            </a:extLst>
          </p:cNvPr>
          <p:cNvCxnSpPr>
            <a:cxnSpLocks/>
          </p:cNvCxnSpPr>
          <p:nvPr/>
        </p:nvCxnSpPr>
        <p:spPr>
          <a:xfrm flipH="1" flipV="1">
            <a:off x="2359580" y="3752427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69545F-B565-4755-B3C1-5A81F558B474}"/>
              </a:ext>
            </a:extLst>
          </p:cNvPr>
          <p:cNvCxnSpPr>
            <a:cxnSpLocks/>
          </p:cNvCxnSpPr>
          <p:nvPr/>
        </p:nvCxnSpPr>
        <p:spPr>
          <a:xfrm flipH="1" flipV="1">
            <a:off x="1487234" y="3648195"/>
            <a:ext cx="553735" cy="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8C366-A687-4553-89FF-61CA12DF9C97}"/>
              </a:ext>
            </a:extLst>
          </p:cNvPr>
          <p:cNvSpPr txBox="1"/>
          <p:nvPr/>
        </p:nvSpPr>
        <p:spPr>
          <a:xfrm>
            <a:off x="415599" y="5681548"/>
            <a:ext cx="2719383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Original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7D7E9-8EC8-416F-B7F5-809258DD017D}"/>
              </a:ext>
            </a:extLst>
          </p:cNvPr>
          <p:cNvSpPr txBox="1"/>
          <p:nvPr/>
        </p:nvSpPr>
        <p:spPr>
          <a:xfrm>
            <a:off x="3363618" y="5674712"/>
            <a:ext cx="5887455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Partitions of the graph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4153154" y="3202214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4135184" y="2671156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4153154" y="4068451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4171277" y="3622752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4095794" y="275292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4882807" y="2732261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4868427" y="270619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4897182" y="365600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4925936" y="442879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4936720" y="2595678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6985857" y="3617344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7038935" y="2505786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7940869" y="3177933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7926488" y="4058544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7926341" y="2685509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8515819" y="3221065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7778976" y="2753798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7773015" y="3692827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7923976" y="3624531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7038935" y="3513039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3860470" y="1737713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6701896" y="1749532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3609145" y="1733701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6410463" y="1745519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9021264" y="1740699"/>
            <a:ext cx="275385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Each edge is assigned to a unique host</a:t>
            </a:r>
            <a:endParaRPr lang="en-US" sz="2133">
              <a:cs typeface="Calibri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3363617" y="180834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9146021" y="180670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3172F46A-4029-4475-A811-11A16D0A47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9567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3662</TotalTime>
  <Words>4654</Words>
  <Application>Microsoft Macintosh PowerPoint</Application>
  <PresentationFormat>Widescreen</PresentationFormat>
  <Paragraphs>1087</Paragraphs>
  <Slides>51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Avenir</vt:lpstr>
      <vt:lpstr>Calibri</vt:lpstr>
      <vt:lpstr>Calibri Light</vt:lpstr>
      <vt:lpstr>Courier New</vt:lpstr>
      <vt:lpstr>Lato</vt:lpstr>
      <vt:lpstr>Monaco</vt:lpstr>
      <vt:lpstr>Times New Roman</vt:lpstr>
      <vt:lpstr>Office Theme</vt:lpstr>
      <vt:lpstr>UT Runtime/Systems PANDO Update</vt:lpstr>
      <vt:lpstr>Galois system</vt:lpstr>
      <vt:lpstr>Hello graph Galois Program</vt:lpstr>
      <vt:lpstr>Parallel execution of Galois programs</vt:lpstr>
      <vt:lpstr>Distributed Graph Analytics</vt:lpstr>
      <vt:lpstr>Vertex Programming Model</vt:lpstr>
      <vt:lpstr>Distributed Galois using Gluon</vt:lpstr>
      <vt:lpstr>Partitioning</vt:lpstr>
      <vt:lpstr>Partitioning</vt:lpstr>
      <vt:lpstr>Partitioning</vt:lpstr>
      <vt:lpstr>Partitioning</vt:lpstr>
      <vt:lpstr>How does Gluon synchronize the proxies?</vt:lpstr>
      <vt:lpstr>How does Gluon synchronize the proxies?</vt:lpstr>
      <vt:lpstr>Gluon Distributed Execution Model</vt:lpstr>
      <vt:lpstr>Log Structured CSR</vt:lpstr>
      <vt:lpstr>Background: LPGs</vt:lpstr>
      <vt:lpstr>Background: CSR</vt:lpstr>
      <vt:lpstr>Background: EL</vt:lpstr>
      <vt:lpstr>Ingesting Updates</vt:lpstr>
      <vt:lpstr>Adding a Node</vt:lpstr>
      <vt:lpstr>Adding an Edge</vt:lpstr>
      <vt:lpstr>Log Structured CSR</vt:lpstr>
      <vt:lpstr>Log Structured CSR</vt:lpstr>
      <vt:lpstr>Design Alternatives: Log Structured CSR Variants</vt:lpstr>
      <vt:lpstr>Methodology</vt:lpstr>
      <vt:lpstr>Deleting an Edge</vt:lpstr>
      <vt:lpstr>Deleting a Node</vt:lpstr>
      <vt:lpstr>Aside about Labeled Properties</vt:lpstr>
      <vt:lpstr>PANDO Compiler Toolchain</vt:lpstr>
      <vt:lpstr>Gluon API</vt:lpstr>
      <vt:lpstr>Shared Memory Galois  PageRank (Input)</vt:lpstr>
      <vt:lpstr>Distributed  Heterogeneous  PageRank (Output)</vt:lpstr>
      <vt:lpstr>Input to output</vt:lpstr>
      <vt:lpstr>Code  Transformations</vt:lpstr>
      <vt:lpstr>Asynchronous to BSP Execution</vt:lpstr>
      <vt:lpstr>Restructuring Computation:  Required Transformation 1</vt:lpstr>
      <vt:lpstr>Transformations for  Heterogeneous Execution</vt:lpstr>
      <vt:lpstr>Restructuring Computation:  Required Transformation 2</vt:lpstr>
      <vt:lpstr>Optional Optimization  Transformation</vt:lpstr>
      <vt:lpstr>Restructuring Computation:  Optimization Transformation</vt:lpstr>
      <vt:lpstr>Analysis and Inserting communication</vt:lpstr>
      <vt:lpstr>Information Required by Gluon Synchronization API</vt:lpstr>
      <vt:lpstr>Graph-Data Access Analysis</vt:lpstr>
      <vt:lpstr>PageRank Example</vt:lpstr>
      <vt:lpstr>Inserting Communication</vt:lpstr>
      <vt:lpstr>Inserting Naïve Communication:  UnOptimized PageRank</vt:lpstr>
      <vt:lpstr>Communication optimizations Optimization 1:</vt:lpstr>
      <vt:lpstr>PowerPoint Presentation</vt:lpstr>
      <vt:lpstr>Communication optimizations Optimization 1:</vt:lpstr>
      <vt:lpstr>Communication optimizations Optimization 1:</vt:lpstr>
      <vt:lpstr>Inserting On-demand Communication:  PageRank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 Runtime/Systems PANDO Update</dc:title>
  <dc:creator>CHRIS ROSSBACH</dc:creator>
  <cp:lastModifiedBy>CHRIS ROSSBACH</cp:lastModifiedBy>
  <cp:revision>4</cp:revision>
  <dcterms:created xsi:type="dcterms:W3CDTF">2022-11-23T20:39:03Z</dcterms:created>
  <dcterms:modified xsi:type="dcterms:W3CDTF">2022-12-06T18:47:41Z</dcterms:modified>
</cp:coreProperties>
</file>